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98" r:id="rId6"/>
    <p:sldId id="299" r:id="rId7"/>
    <p:sldId id="300" r:id="rId8"/>
    <p:sldId id="301" r:id="rId9"/>
    <p:sldId id="302" r:id="rId10"/>
    <p:sldId id="303" r:id="rId11"/>
    <p:sldId id="318" r:id="rId12"/>
    <p:sldId id="319"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Lst>
  <p:sldSz cx="9144000" cy="6858000" type="screen4x3"/>
  <p:notesSz cx="6797675" cy="9926638"/>
  <p:defaultTextStyle>
    <a:defPPr>
      <a:defRPr lang="nl-NL"/>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9683"/>
    <a:srgbClr val="E1D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4740" autoAdjust="0"/>
  </p:normalViewPr>
  <p:slideViewPr>
    <p:cSldViewPr>
      <p:cViewPr varScale="1">
        <p:scale>
          <a:sx n="72" d="100"/>
          <a:sy n="72" d="100"/>
        </p:scale>
        <p:origin x="148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65F9CA7-91BA-46C4-9650-626D48587671}" type="datetimeFigureOut">
              <a:rPr lang="en-US" smtClean="0"/>
              <a:t>5/12/2017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3009068-8378-4C6F-B758-29CE949D76CD}" type="slidenum">
              <a:rPr lang="en-US" smtClean="0"/>
              <a:t>‹nr.›</a:t>
            </a:fld>
            <a:endParaRPr lang="en-US"/>
          </a:p>
        </p:txBody>
      </p:sp>
    </p:spTree>
    <p:extLst>
      <p:ext uri="{BB962C8B-B14F-4D97-AF65-F5344CB8AC3E}">
        <p14:creationId xmlns:p14="http://schemas.microsoft.com/office/powerpoint/2010/main" val="2902694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nl-NL" altLang="en-US"/>
          </a:p>
        </p:txBody>
      </p:sp>
      <p:sp>
        <p:nvSpPr>
          <p:cNvPr id="14339"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nl-NL" altLang="en-US"/>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noProof="0" smtClean="0"/>
              <a:t>Klik om de opmaakprofielen van de modeltekst te bewerken</a:t>
            </a:r>
          </a:p>
          <a:p>
            <a:pPr lvl="1"/>
            <a:r>
              <a:rPr lang="nl-NL" altLang="en-US" noProof="0" smtClean="0"/>
              <a:t>Tweede niveau</a:t>
            </a:r>
          </a:p>
          <a:p>
            <a:pPr lvl="2"/>
            <a:r>
              <a:rPr lang="nl-NL" altLang="en-US" noProof="0" smtClean="0"/>
              <a:t>Derde niveau</a:t>
            </a:r>
          </a:p>
          <a:p>
            <a:pPr lvl="3"/>
            <a:r>
              <a:rPr lang="nl-NL" altLang="en-US" noProof="0" smtClean="0"/>
              <a:t>Vierde niveau</a:t>
            </a:r>
          </a:p>
          <a:p>
            <a:pPr lvl="4"/>
            <a:r>
              <a:rPr lang="nl-NL" altLang="en-US" noProof="0" smtClean="0"/>
              <a:t>Vijfde niveau</a:t>
            </a:r>
          </a:p>
        </p:txBody>
      </p:sp>
      <p:sp>
        <p:nvSpPr>
          <p:cNvPr id="14342"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nl-NL" altLang="en-US"/>
          </a:p>
        </p:txBody>
      </p:sp>
      <p:sp>
        <p:nvSpPr>
          <p:cNvPr id="14343"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D5C21A48-3731-47B9-8C3B-BAE2D3DBCDD0}" type="slidenum">
              <a:rPr lang="nl-NL" altLang="en-US"/>
              <a:pPr>
                <a:defRPr/>
              </a:pPr>
              <a:t>‹nr.›</a:t>
            </a:fld>
            <a:endParaRPr lang="nl-NL" altLang="en-US"/>
          </a:p>
        </p:txBody>
      </p:sp>
    </p:spTree>
    <p:extLst>
      <p:ext uri="{BB962C8B-B14F-4D97-AF65-F5344CB8AC3E}">
        <p14:creationId xmlns:p14="http://schemas.microsoft.com/office/powerpoint/2010/main" val="535895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Pourquoi</a:t>
            </a:r>
            <a:r>
              <a:rPr lang="fr-BE" baseline="0" dirty="0" smtClean="0"/>
              <a:t> parler des abeilles pendant cette journée ?</a:t>
            </a:r>
          </a:p>
          <a:p>
            <a:r>
              <a:rPr lang="fr-BE" baseline="0" dirty="0" smtClean="0"/>
              <a:t>L’abeille, comme de nombreuses autres espèces, nous force à aborder la réalité telle qu’elle se présente: </a:t>
            </a:r>
            <a:r>
              <a:rPr lang="fr-BE" baseline="0" dirty="0" err="1" smtClean="0"/>
              <a:t>càd</a:t>
            </a:r>
            <a:r>
              <a:rPr lang="fr-BE" baseline="0" dirty="0" smtClean="0"/>
              <a:t> dans sa complexité et de manière holistique</a:t>
            </a:r>
            <a:endParaRPr lang="en-US" dirty="0"/>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1</a:t>
            </a:fld>
            <a:endParaRPr lang="nl-NL" altLang="en-US"/>
          </a:p>
        </p:txBody>
      </p:sp>
    </p:spTree>
    <p:extLst>
      <p:ext uri="{BB962C8B-B14F-4D97-AF65-F5344CB8AC3E}">
        <p14:creationId xmlns:p14="http://schemas.microsoft.com/office/powerpoint/2010/main" val="120421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Je vais tout d’abord vous expliquer les liens entre la</a:t>
            </a:r>
            <a:r>
              <a:rPr lang="fr-BE" baseline="0" dirty="0" smtClean="0"/>
              <a:t> santé des abeilles et notre santé.</a:t>
            </a:r>
          </a:p>
          <a:p>
            <a:r>
              <a:rPr lang="fr-BE" baseline="0" dirty="0" smtClean="0"/>
              <a:t>L’abeille, comme d’autres pollinisateurs, nous fournit des services essentiels à notre santé.</a:t>
            </a:r>
          </a:p>
          <a:p>
            <a:r>
              <a:rPr lang="fr-BE" baseline="0" dirty="0" smtClean="0"/>
              <a:t>Comme vous le voyez, 90%....</a:t>
            </a:r>
          </a:p>
          <a:p>
            <a:r>
              <a:rPr lang="fr-BE" baseline="0" dirty="0" smtClean="0"/>
              <a:t>Cela veut dire que de la pollinisation dépendent tout un ensemble d’autres services fournit par les </a:t>
            </a:r>
            <a:r>
              <a:rPr lang="fr-BE" baseline="0" dirty="0" err="1" smtClean="0"/>
              <a:t>ecosystèmes</a:t>
            </a:r>
            <a:r>
              <a:rPr lang="fr-BE" baseline="0" dirty="0" smtClean="0"/>
              <a:t>. Or, vous connaissez certainement le lien entre la santé mentale et l’environnement naturel.</a:t>
            </a:r>
          </a:p>
          <a:p>
            <a:endParaRPr lang="fr-BE" baseline="0" dirty="0" smtClean="0"/>
          </a:p>
          <a:p>
            <a:r>
              <a:rPr lang="fr-BE" baseline="0" dirty="0" smtClean="0"/>
              <a:t>Le lien le plus évident est celui entre l’abeille et notre alimentation.</a:t>
            </a:r>
            <a:endParaRPr lang="en-US" dirty="0"/>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4</a:t>
            </a:fld>
            <a:endParaRPr lang="nl-NL" altLang="en-US"/>
          </a:p>
        </p:txBody>
      </p:sp>
    </p:spTree>
    <p:extLst>
      <p:ext uri="{BB962C8B-B14F-4D97-AF65-F5344CB8AC3E}">
        <p14:creationId xmlns:p14="http://schemas.microsoft.com/office/powerpoint/2010/main" val="2869775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Mais ce</a:t>
            </a:r>
            <a:r>
              <a:rPr lang="fr-BE" baseline="0" dirty="0" smtClean="0"/>
              <a:t> qui est moins compris est l’impact de la pollinisation est à la fois quantitatif mais aussi qualitatif.</a:t>
            </a:r>
          </a:p>
          <a:p>
            <a:r>
              <a:rPr lang="fr-BE" baseline="0" dirty="0" smtClean="0"/>
              <a:t>Vous voyez ainsi des recherchent qui se penchent sur le lien entre la pollinisation et les situations de </a:t>
            </a:r>
            <a:r>
              <a:rPr lang="fr-BE" baseline="0" dirty="0" err="1" smtClean="0"/>
              <a:t>malnutrution</a:t>
            </a:r>
            <a:r>
              <a:rPr lang="fr-BE" baseline="0" dirty="0" smtClean="0"/>
              <a:t> existantes ou à venir.</a:t>
            </a:r>
            <a:endParaRPr lang="en-US" dirty="0"/>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5</a:t>
            </a:fld>
            <a:endParaRPr lang="nl-NL" altLang="en-US"/>
          </a:p>
        </p:txBody>
      </p:sp>
    </p:spTree>
    <p:extLst>
      <p:ext uri="{BB962C8B-B14F-4D97-AF65-F5344CB8AC3E}">
        <p14:creationId xmlns:p14="http://schemas.microsoft.com/office/powerpoint/2010/main" val="2743075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Compétences régionales:</a:t>
            </a:r>
          </a:p>
          <a:p>
            <a:pPr marL="171450" indent="-171450">
              <a:buFontTx/>
              <a:buChar char="-"/>
            </a:pPr>
            <a:r>
              <a:rPr lang="fr-BE" dirty="0" smtClean="0"/>
              <a:t>Con</a:t>
            </a:r>
            <a:r>
              <a:rPr lang="fr-BE" baseline="0" dirty="0" smtClean="0"/>
              <a:t>servation de la nature, et donc des abeilles sauvages</a:t>
            </a:r>
          </a:p>
          <a:p>
            <a:pPr marL="171450" indent="-171450">
              <a:buFontTx/>
              <a:buChar char="-"/>
            </a:pPr>
            <a:r>
              <a:rPr lang="fr-BE" baseline="0" dirty="0" smtClean="0"/>
              <a:t>Aménagement du territoire</a:t>
            </a:r>
          </a:p>
          <a:p>
            <a:pPr marL="171450" indent="-171450">
              <a:buFontTx/>
              <a:buChar char="-"/>
            </a:pPr>
            <a:r>
              <a:rPr lang="fr-BE" baseline="0" dirty="0" smtClean="0"/>
              <a:t>Politique agricole (y compris application de la législation zootechnique en lien avec la sélection des espèces d’élevage)</a:t>
            </a:r>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6</a:t>
            </a:fld>
            <a:endParaRPr lang="nl-NL" altLang="en-US"/>
          </a:p>
        </p:txBody>
      </p:sp>
    </p:spTree>
    <p:extLst>
      <p:ext uri="{BB962C8B-B14F-4D97-AF65-F5344CB8AC3E}">
        <p14:creationId xmlns:p14="http://schemas.microsoft.com/office/powerpoint/2010/main" val="355223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7</a:t>
            </a:fld>
            <a:endParaRPr lang="nl-NL" altLang="en-US"/>
          </a:p>
        </p:txBody>
      </p:sp>
    </p:spTree>
    <p:extLst>
      <p:ext uri="{BB962C8B-B14F-4D97-AF65-F5344CB8AC3E}">
        <p14:creationId xmlns:p14="http://schemas.microsoft.com/office/powerpoint/2010/main" val="97418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8</a:t>
            </a:fld>
            <a:endParaRPr lang="nl-NL" altLang="en-US"/>
          </a:p>
        </p:txBody>
      </p:sp>
    </p:spTree>
    <p:extLst>
      <p:ext uri="{BB962C8B-B14F-4D97-AF65-F5344CB8AC3E}">
        <p14:creationId xmlns:p14="http://schemas.microsoft.com/office/powerpoint/2010/main" val="314066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9</a:t>
            </a:fld>
            <a:endParaRPr lang="nl-NL" altLang="en-US"/>
          </a:p>
        </p:txBody>
      </p:sp>
    </p:spTree>
    <p:extLst>
      <p:ext uri="{BB962C8B-B14F-4D97-AF65-F5344CB8AC3E}">
        <p14:creationId xmlns:p14="http://schemas.microsoft.com/office/powerpoint/2010/main" val="831915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14</a:t>
            </a:fld>
            <a:endParaRPr lang="nl-NL" altLang="en-US"/>
          </a:p>
        </p:txBody>
      </p:sp>
    </p:spTree>
    <p:extLst>
      <p:ext uri="{BB962C8B-B14F-4D97-AF65-F5344CB8AC3E}">
        <p14:creationId xmlns:p14="http://schemas.microsoft.com/office/powerpoint/2010/main" val="3457475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D5C21A48-3731-47B9-8C3B-BAE2D3DBCDD0}" type="slidenum">
              <a:rPr lang="nl-NL" altLang="en-US" smtClean="0"/>
              <a:pPr>
                <a:defRPr/>
              </a:pPr>
              <a:t>20</a:t>
            </a:fld>
            <a:endParaRPr lang="nl-NL" altLang="en-US"/>
          </a:p>
        </p:txBody>
      </p:sp>
    </p:spTree>
    <p:extLst>
      <p:ext uri="{BB962C8B-B14F-4D97-AF65-F5344CB8AC3E}">
        <p14:creationId xmlns:p14="http://schemas.microsoft.com/office/powerpoint/2010/main" val="2126782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7" descr="fond_wit_d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17513"/>
            <a:ext cx="8367713"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p:nvGrpSpPr>
        <p:grpSpPr bwMode="auto">
          <a:xfrm>
            <a:off x="468313" y="3789363"/>
            <a:ext cx="7548562" cy="2530475"/>
            <a:chOff x="302" y="2389"/>
            <a:chExt cx="4755" cy="1594"/>
          </a:xfrm>
        </p:grpSpPr>
        <p:sp>
          <p:nvSpPr>
            <p:cNvPr id="6" name="Rectangle 9"/>
            <p:cNvSpPr>
              <a:spLocks noChangeArrowheads="1"/>
            </p:cNvSpPr>
            <p:nvPr/>
          </p:nvSpPr>
          <p:spPr bwMode="auto">
            <a:xfrm>
              <a:off x="302" y="3113"/>
              <a:ext cx="4391" cy="870"/>
            </a:xfrm>
            <a:prstGeom prst="rect">
              <a:avLst/>
            </a:prstGeom>
            <a:solidFill>
              <a:srgbClr val="606E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b="0" smtClean="0">
                <a:solidFill>
                  <a:srgbClr val="CDD1BE"/>
                </a:solidFill>
              </a:endParaRPr>
            </a:p>
          </p:txBody>
        </p:sp>
        <p:sp>
          <p:nvSpPr>
            <p:cNvPr id="7" name="Oval 10"/>
            <p:cNvSpPr>
              <a:spLocks noChangeArrowheads="1"/>
            </p:cNvSpPr>
            <p:nvPr/>
          </p:nvSpPr>
          <p:spPr bwMode="auto">
            <a:xfrm>
              <a:off x="3707" y="2389"/>
              <a:ext cx="1350" cy="135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grpSp>
      <p:sp>
        <p:nvSpPr>
          <p:cNvPr id="8" name="Oval 11"/>
          <p:cNvSpPr>
            <a:spLocks noChangeArrowheads="1"/>
          </p:cNvSpPr>
          <p:nvPr/>
        </p:nvSpPr>
        <p:spPr bwMode="auto">
          <a:xfrm>
            <a:off x="457200" y="4435475"/>
            <a:ext cx="935038" cy="935038"/>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pic>
        <p:nvPicPr>
          <p:cNvPr id="9" name="Picture 12" descr="FOD_teke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4578350"/>
            <a:ext cx="68421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be_logo_big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3275" y="4365625"/>
            <a:ext cx="113188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5"/>
          <p:cNvSpPr txBox="1">
            <a:spLocks noChangeArrowheads="1"/>
          </p:cNvSpPr>
          <p:nvPr/>
        </p:nvSpPr>
        <p:spPr bwMode="auto">
          <a:xfrm>
            <a:off x="350838" y="230188"/>
            <a:ext cx="81089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defRPr/>
            </a:pPr>
            <a:r>
              <a:rPr lang="en-US" altLang="en-US" sz="1000" b="0" smtClean="0">
                <a:solidFill>
                  <a:srgbClr val="000000"/>
                </a:solidFill>
                <a:latin typeface="Trebuchet MS" panose="020B0603020202020204" pitchFamily="34" charset="0"/>
              </a:rPr>
              <a:t>FOD VOLKSGEZONDHEID, VEILIGHEID VAN DE VOEDSELKETEN EN LEEFMILIEU</a:t>
            </a:r>
          </a:p>
        </p:txBody>
      </p:sp>
      <p:sp>
        <p:nvSpPr>
          <p:cNvPr id="3074" name="Rectangle 2"/>
          <p:cNvSpPr>
            <a:spLocks noGrp="1" noChangeArrowheads="1"/>
          </p:cNvSpPr>
          <p:nvPr>
            <p:ph type="ctrTitle"/>
          </p:nvPr>
        </p:nvSpPr>
        <p:spPr>
          <a:xfrm>
            <a:off x="755650" y="547688"/>
            <a:ext cx="7848600" cy="1081087"/>
          </a:xfrm>
        </p:spPr>
        <p:txBody>
          <a:bodyPr/>
          <a:lstStyle>
            <a:lvl1pPr>
              <a:defRPr sz="2800"/>
            </a:lvl1pPr>
          </a:lstStyle>
          <a:p>
            <a:pPr lvl="0"/>
            <a:r>
              <a:rPr lang="fr-FR" altLang="en-US" noProof="0" smtClean="0"/>
              <a:t>Modifiez le style du titre</a:t>
            </a:r>
            <a:endParaRPr lang="nl-NL" altLang="en-US" noProof="0" smtClean="0"/>
          </a:p>
        </p:txBody>
      </p:sp>
      <p:sp>
        <p:nvSpPr>
          <p:cNvPr id="3075" name="Rectangle 3"/>
          <p:cNvSpPr>
            <a:spLocks noGrp="1" noChangeArrowheads="1"/>
          </p:cNvSpPr>
          <p:nvPr>
            <p:ph type="subTitle" idx="1"/>
          </p:nvPr>
        </p:nvSpPr>
        <p:spPr>
          <a:xfrm>
            <a:off x="755650" y="1773238"/>
            <a:ext cx="8137525" cy="2663825"/>
          </a:xfrm>
        </p:spPr>
        <p:txBody>
          <a:bodyPr/>
          <a:lstStyle>
            <a:lvl1pPr>
              <a:defRPr sz="2400" b="1"/>
            </a:lvl1pPr>
            <a:lvl2pPr marL="631825" lvl="1">
              <a:defRPr b="0"/>
            </a:lvl2pPr>
          </a:lstStyle>
          <a:p>
            <a:pPr lvl="0"/>
            <a:r>
              <a:rPr lang="fr-FR" altLang="en-US" noProof="0" smtClean="0"/>
              <a:t>Modifiez le style des sous-titres du masque</a:t>
            </a:r>
            <a:endParaRPr lang="nl-BE" altLang="en-US" noProof="0" smtClean="0"/>
          </a:p>
        </p:txBody>
      </p:sp>
      <p:sp>
        <p:nvSpPr>
          <p:cNvPr id="12" name="Rectangle 6"/>
          <p:cNvSpPr>
            <a:spLocks noGrp="1" noChangeArrowheads="1"/>
          </p:cNvSpPr>
          <p:nvPr>
            <p:ph type="sldNum" sz="quarter" idx="10"/>
          </p:nvPr>
        </p:nvSpPr>
        <p:spPr>
          <a:xfrm>
            <a:off x="0" y="909638"/>
            <a:ext cx="719138" cy="358775"/>
          </a:xfrm>
        </p:spPr>
        <p:txBody>
          <a:bodyPr/>
          <a:lstStyle>
            <a:lvl1pPr>
              <a:defRPr>
                <a:latin typeface="+mn-lt"/>
              </a:defRPr>
            </a:lvl1pPr>
          </a:lstStyle>
          <a:p>
            <a:pPr>
              <a:defRPr/>
            </a:pPr>
            <a:fld id="{8AC9DD10-1103-40D5-AF6E-EEAA0ECDBE80}" type="slidenum">
              <a:rPr lang="nl-NL" altLang="en-US"/>
              <a:pPr>
                <a:defRPr/>
              </a:pPr>
              <a:t>‹nr.›</a:t>
            </a:fld>
            <a:endParaRPr lang="nl-NL" altLang="en-US"/>
          </a:p>
        </p:txBody>
      </p:sp>
    </p:spTree>
    <p:extLst>
      <p:ext uri="{BB962C8B-B14F-4D97-AF65-F5344CB8AC3E}">
        <p14:creationId xmlns:p14="http://schemas.microsoft.com/office/powerpoint/2010/main" val="288196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20189B-75DE-4CAB-BE19-E3820173A85B}" type="slidenum">
              <a:rPr lang="nl-NL" altLang="en-US"/>
              <a:pPr>
                <a:defRPr/>
              </a:pPr>
              <a:t>‹nr.›</a:t>
            </a:fld>
            <a:endParaRPr lang="nl-NL" altLang="en-US"/>
          </a:p>
        </p:txBody>
      </p:sp>
    </p:spTree>
    <p:extLst>
      <p:ext uri="{BB962C8B-B14F-4D97-AF65-F5344CB8AC3E}">
        <p14:creationId xmlns:p14="http://schemas.microsoft.com/office/powerpoint/2010/main" val="50550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692150"/>
            <a:ext cx="1997075" cy="4608513"/>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755650" y="692150"/>
            <a:ext cx="5843588" cy="46085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726E13-12DA-4CAB-99BE-713B27EDF0EB}" type="slidenum">
              <a:rPr lang="nl-NL" altLang="en-US"/>
              <a:pPr>
                <a:defRPr/>
              </a:pPr>
              <a:t>‹nr.›</a:t>
            </a:fld>
            <a:endParaRPr lang="nl-NL" altLang="en-US"/>
          </a:p>
        </p:txBody>
      </p:sp>
    </p:spTree>
    <p:extLst>
      <p:ext uri="{BB962C8B-B14F-4D97-AF65-F5344CB8AC3E}">
        <p14:creationId xmlns:p14="http://schemas.microsoft.com/office/powerpoint/2010/main" val="242990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69981C-B2E4-43CC-BED2-1EC345BA366E}" type="slidenum">
              <a:rPr lang="nl-NL" altLang="en-US"/>
              <a:pPr>
                <a:defRPr/>
              </a:pPr>
              <a:t>‹nr.›</a:t>
            </a:fld>
            <a:endParaRPr lang="nl-NL" altLang="en-US"/>
          </a:p>
        </p:txBody>
      </p:sp>
    </p:spTree>
    <p:extLst>
      <p:ext uri="{BB962C8B-B14F-4D97-AF65-F5344CB8AC3E}">
        <p14:creationId xmlns:p14="http://schemas.microsoft.com/office/powerpoint/2010/main" val="387808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A80653-D6EB-445D-B0BD-38835EF37032}" type="slidenum">
              <a:rPr lang="nl-NL" altLang="en-US"/>
              <a:pPr>
                <a:defRPr/>
              </a:pPr>
              <a:t>‹nr.›</a:t>
            </a:fld>
            <a:endParaRPr lang="nl-NL" altLang="en-US"/>
          </a:p>
        </p:txBody>
      </p:sp>
    </p:spTree>
    <p:extLst>
      <p:ext uri="{BB962C8B-B14F-4D97-AF65-F5344CB8AC3E}">
        <p14:creationId xmlns:p14="http://schemas.microsoft.com/office/powerpoint/2010/main" val="11995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55650" y="1557338"/>
            <a:ext cx="3919538" cy="37433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827588" y="1557338"/>
            <a:ext cx="3921125" cy="37433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6"/>
          <p:cNvSpPr>
            <a:spLocks noGrp="1" noChangeArrowheads="1"/>
          </p:cNvSpPr>
          <p:nvPr>
            <p:ph type="sldNum" sz="quarter" idx="12"/>
          </p:nvPr>
        </p:nvSpPr>
        <p:spPr>
          <a:ln/>
        </p:spPr>
        <p:txBody>
          <a:bodyPr/>
          <a:lstStyle>
            <a:lvl1pPr>
              <a:defRPr/>
            </a:lvl1pPr>
          </a:lstStyle>
          <a:p>
            <a:pPr>
              <a:defRPr/>
            </a:pPr>
            <a:fld id="{7C84994A-1350-45FE-B6CA-2F7D2022A476}" type="slidenum">
              <a:rPr lang="nl-NL" altLang="en-US"/>
              <a:pPr>
                <a:defRPr/>
              </a:pPr>
              <a:t>‹nr.›</a:t>
            </a:fld>
            <a:endParaRPr lang="nl-NL" altLang="en-US"/>
          </a:p>
        </p:txBody>
      </p:sp>
    </p:spTree>
    <p:extLst>
      <p:ext uri="{BB962C8B-B14F-4D97-AF65-F5344CB8AC3E}">
        <p14:creationId xmlns:p14="http://schemas.microsoft.com/office/powerpoint/2010/main" val="19671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fr-FR" smtClean="0"/>
              <a:t>Modifiez le style du titre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9" name="Rectangle 6"/>
          <p:cNvSpPr>
            <a:spLocks noGrp="1" noChangeArrowheads="1"/>
          </p:cNvSpPr>
          <p:nvPr>
            <p:ph type="sldNum" sz="quarter" idx="12"/>
          </p:nvPr>
        </p:nvSpPr>
        <p:spPr>
          <a:ln/>
        </p:spPr>
        <p:txBody>
          <a:bodyPr/>
          <a:lstStyle>
            <a:lvl1pPr>
              <a:defRPr/>
            </a:lvl1pPr>
          </a:lstStyle>
          <a:p>
            <a:pPr>
              <a:defRPr/>
            </a:pPr>
            <a:fld id="{43FF88D1-BACE-40F7-8C63-A617615E470E}" type="slidenum">
              <a:rPr lang="nl-NL" altLang="en-US"/>
              <a:pPr>
                <a:defRPr/>
              </a:pPr>
              <a:t>‹nr.›</a:t>
            </a:fld>
            <a:endParaRPr lang="nl-NL" altLang="en-US"/>
          </a:p>
        </p:txBody>
      </p:sp>
    </p:spTree>
    <p:extLst>
      <p:ext uri="{BB962C8B-B14F-4D97-AF65-F5344CB8AC3E}">
        <p14:creationId xmlns:p14="http://schemas.microsoft.com/office/powerpoint/2010/main" val="1137556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5" name="Rectangle 6"/>
          <p:cNvSpPr>
            <a:spLocks noGrp="1" noChangeArrowheads="1"/>
          </p:cNvSpPr>
          <p:nvPr>
            <p:ph type="sldNum" sz="quarter" idx="12"/>
          </p:nvPr>
        </p:nvSpPr>
        <p:spPr>
          <a:ln/>
        </p:spPr>
        <p:txBody>
          <a:bodyPr/>
          <a:lstStyle>
            <a:lvl1pPr>
              <a:defRPr/>
            </a:lvl1pPr>
          </a:lstStyle>
          <a:p>
            <a:pPr>
              <a:defRPr/>
            </a:pPr>
            <a:fld id="{E2D1841D-7CB0-4F9A-8388-D88D5DC986F3}" type="slidenum">
              <a:rPr lang="nl-NL" altLang="en-US"/>
              <a:pPr>
                <a:defRPr/>
              </a:pPr>
              <a:t>‹nr.›</a:t>
            </a:fld>
            <a:endParaRPr lang="nl-NL" altLang="en-US"/>
          </a:p>
        </p:txBody>
      </p:sp>
    </p:spTree>
    <p:extLst>
      <p:ext uri="{BB962C8B-B14F-4D97-AF65-F5344CB8AC3E}">
        <p14:creationId xmlns:p14="http://schemas.microsoft.com/office/powerpoint/2010/main" val="3260354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4" name="Rectangle 6"/>
          <p:cNvSpPr>
            <a:spLocks noGrp="1" noChangeArrowheads="1"/>
          </p:cNvSpPr>
          <p:nvPr>
            <p:ph type="sldNum" sz="quarter" idx="12"/>
          </p:nvPr>
        </p:nvSpPr>
        <p:spPr>
          <a:ln/>
        </p:spPr>
        <p:txBody>
          <a:bodyPr/>
          <a:lstStyle>
            <a:lvl1pPr>
              <a:defRPr/>
            </a:lvl1pPr>
          </a:lstStyle>
          <a:p>
            <a:pPr>
              <a:defRPr/>
            </a:pPr>
            <a:fld id="{6CB20615-072E-4ECF-A5F5-322211F05930}" type="slidenum">
              <a:rPr lang="nl-NL" altLang="en-US"/>
              <a:pPr>
                <a:defRPr/>
              </a:pPr>
              <a:t>‹nr.›</a:t>
            </a:fld>
            <a:endParaRPr lang="nl-NL" altLang="en-US"/>
          </a:p>
        </p:txBody>
      </p:sp>
    </p:spTree>
    <p:extLst>
      <p:ext uri="{BB962C8B-B14F-4D97-AF65-F5344CB8AC3E}">
        <p14:creationId xmlns:p14="http://schemas.microsoft.com/office/powerpoint/2010/main" val="5563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6"/>
          <p:cNvSpPr>
            <a:spLocks noGrp="1" noChangeArrowheads="1"/>
          </p:cNvSpPr>
          <p:nvPr>
            <p:ph type="sldNum" sz="quarter" idx="12"/>
          </p:nvPr>
        </p:nvSpPr>
        <p:spPr>
          <a:ln/>
        </p:spPr>
        <p:txBody>
          <a:bodyPr/>
          <a:lstStyle>
            <a:lvl1pPr>
              <a:defRPr/>
            </a:lvl1pPr>
          </a:lstStyle>
          <a:p>
            <a:pPr>
              <a:defRPr/>
            </a:pPr>
            <a:fld id="{863A8C6C-C138-41FF-99AF-D531D853C197}" type="slidenum">
              <a:rPr lang="nl-NL" altLang="en-US"/>
              <a:pPr>
                <a:defRPr/>
              </a:pPr>
              <a:t>‹nr.›</a:t>
            </a:fld>
            <a:endParaRPr lang="nl-NL" altLang="en-US"/>
          </a:p>
        </p:txBody>
      </p:sp>
    </p:spTree>
    <p:extLst>
      <p:ext uri="{BB962C8B-B14F-4D97-AF65-F5344CB8AC3E}">
        <p14:creationId xmlns:p14="http://schemas.microsoft.com/office/powerpoint/2010/main" val="19739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386BE7-1477-46A4-81CC-5D370BF4C5C8}" type="slidenum">
              <a:rPr lang="nl-NL" altLang="en-US"/>
              <a:pPr>
                <a:defRPr/>
              </a:pPr>
              <a:t>‹nr.›</a:t>
            </a:fld>
            <a:endParaRPr lang="nl-NL" altLang="en-US"/>
          </a:p>
        </p:txBody>
      </p:sp>
    </p:spTree>
    <p:extLst>
      <p:ext uri="{BB962C8B-B14F-4D97-AF65-F5344CB8AC3E}">
        <p14:creationId xmlns:p14="http://schemas.microsoft.com/office/powerpoint/2010/main" val="2936455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DEC7"/>
        </a:solidFill>
        <a:effectLst/>
      </p:bgPr>
    </p:bg>
    <p:spTree>
      <p:nvGrpSpPr>
        <p:cNvPr id="1" name=""/>
        <p:cNvGrpSpPr/>
        <p:nvPr/>
      </p:nvGrpSpPr>
      <p:grpSpPr>
        <a:xfrm>
          <a:off x="0" y="0"/>
          <a:ext cx="0" cy="0"/>
          <a:chOff x="0" y="0"/>
          <a:chExt cx="0" cy="0"/>
        </a:xfrm>
      </p:grpSpPr>
      <p:pic>
        <p:nvPicPr>
          <p:cNvPr id="1026" name="Picture 7" descr="fond_wit_de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417513"/>
            <a:ext cx="8367713"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755650" y="692150"/>
            <a:ext cx="79200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en-US" smtClean="0"/>
              <a:t>Titel 1</a:t>
            </a:r>
          </a:p>
        </p:txBody>
      </p:sp>
      <p:sp>
        <p:nvSpPr>
          <p:cNvPr id="1028" name="Rectangle 3"/>
          <p:cNvSpPr>
            <a:spLocks noGrp="1" noChangeArrowheads="1"/>
          </p:cNvSpPr>
          <p:nvPr>
            <p:ph type="body" idx="1"/>
          </p:nvPr>
        </p:nvSpPr>
        <p:spPr bwMode="auto">
          <a:xfrm>
            <a:off x="755650" y="1557338"/>
            <a:ext cx="7993063"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BE" altLang="en-US" smtClean="0"/>
              <a:t>Subtitel 1</a:t>
            </a:r>
          </a:p>
          <a:p>
            <a:pPr lvl="2"/>
            <a:r>
              <a:rPr lang="nl-BE" altLang="en-US" smtClean="0"/>
              <a:t>Body1</a:t>
            </a:r>
          </a:p>
          <a:p>
            <a:pPr lvl="0"/>
            <a:endParaRPr lang="nl-BE" altLang="en-US" smtClean="0"/>
          </a:p>
          <a:p>
            <a:pPr lvl="1"/>
            <a:r>
              <a:rPr lang="nl-BE" altLang="en-US" smtClean="0"/>
              <a:t>Subtitel 2</a:t>
            </a:r>
          </a:p>
          <a:p>
            <a:pPr lvl="2"/>
            <a:r>
              <a:rPr lang="nl-BE" altLang="en-US" smtClean="0"/>
              <a:t>Body1</a:t>
            </a:r>
          </a:p>
          <a:p>
            <a:pPr lvl="1"/>
            <a:r>
              <a:rPr lang="nl-BE" altLang="en-US" smtClean="0"/>
              <a:t>Subtitel 3</a:t>
            </a:r>
          </a:p>
          <a:p>
            <a:pPr lvl="3"/>
            <a:r>
              <a:rPr lang="nl-BE" altLang="en-US" smtClean="0"/>
              <a:t>Bullets</a:t>
            </a:r>
          </a:p>
          <a:p>
            <a:pPr lvl="4"/>
            <a:r>
              <a:rPr lang="nl-BE" altLang="en-US" smtClean="0"/>
              <a:t>Body Italic</a:t>
            </a:r>
          </a:p>
          <a:p>
            <a:pPr lvl="0"/>
            <a:endParaRPr lang="nl-NL" altLang="en-US" smtClean="0"/>
          </a:p>
        </p:txBody>
      </p:sp>
      <p:sp>
        <p:nvSpPr>
          <p:cNvPr id="2" name="Rectangle 4"/>
          <p:cNvSpPr>
            <a:spLocks noGrp="1" noChangeArrowheads="1"/>
          </p:cNvSpPr>
          <p:nvPr>
            <p:ph type="dt" sz="half" idx="2"/>
          </p:nvPr>
        </p:nvSpPr>
        <p:spPr bwMode="auto">
          <a:xfrm>
            <a:off x="457200" y="6381750"/>
            <a:ext cx="38274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solidFill>
                  <a:srgbClr val="9F9683"/>
                </a:solidFill>
              </a:defRPr>
            </a:lvl1pPr>
          </a:lstStyle>
          <a:p>
            <a:pPr>
              <a:defRPr/>
            </a:pPr>
            <a:endParaRPr lang="nl-NL" altLang="en-US"/>
          </a:p>
        </p:txBody>
      </p:sp>
      <p:sp>
        <p:nvSpPr>
          <p:cNvPr id="1029" name="Rectangle 5"/>
          <p:cNvSpPr>
            <a:spLocks noGrp="1" noChangeArrowheads="1"/>
          </p:cNvSpPr>
          <p:nvPr>
            <p:ph type="ftr" sz="quarter" idx="3"/>
          </p:nvPr>
        </p:nvSpPr>
        <p:spPr bwMode="auto">
          <a:xfrm>
            <a:off x="4284663" y="6381750"/>
            <a:ext cx="440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solidFill>
                  <a:srgbClr val="9F9683"/>
                </a:solidFill>
              </a:defRPr>
            </a:lvl1pPr>
          </a:lstStyle>
          <a:p>
            <a:pPr>
              <a:defRPr/>
            </a:pPr>
            <a:endParaRPr lang="nl-NL" altLang="en-US"/>
          </a:p>
        </p:txBody>
      </p:sp>
      <p:sp>
        <p:nvSpPr>
          <p:cNvPr id="1030" name="Rectangle 6"/>
          <p:cNvSpPr>
            <a:spLocks noGrp="1" noChangeArrowheads="1"/>
          </p:cNvSpPr>
          <p:nvPr>
            <p:ph type="sldNum" sz="quarter" idx="4"/>
          </p:nvPr>
        </p:nvSpPr>
        <p:spPr bwMode="auto">
          <a:xfrm>
            <a:off x="107950" y="908050"/>
            <a:ext cx="612775"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600">
                <a:solidFill>
                  <a:srgbClr val="9F9683"/>
                </a:solidFill>
              </a:defRPr>
            </a:lvl1pPr>
          </a:lstStyle>
          <a:p>
            <a:pPr>
              <a:defRPr/>
            </a:pPr>
            <a:fld id="{F4DE71A1-3058-45B2-9C1B-0D916432CD46}" type="slidenum">
              <a:rPr lang="nl-NL" altLang="en-US"/>
              <a:pPr>
                <a:defRPr/>
              </a:pPr>
              <a:t>‹nr.›</a:t>
            </a:fld>
            <a:endParaRPr lang="nl-NL" altLang="en-US"/>
          </a:p>
        </p:txBody>
      </p:sp>
      <p:grpSp>
        <p:nvGrpSpPr>
          <p:cNvPr id="1032" name="Group 14"/>
          <p:cNvGrpSpPr>
            <a:grpSpLocks/>
          </p:cNvGrpSpPr>
          <p:nvPr/>
        </p:nvGrpSpPr>
        <p:grpSpPr bwMode="auto">
          <a:xfrm>
            <a:off x="468313" y="5516563"/>
            <a:ext cx="8072437" cy="806450"/>
            <a:chOff x="302" y="3481"/>
            <a:chExt cx="5085" cy="508"/>
          </a:xfrm>
        </p:grpSpPr>
        <p:sp>
          <p:nvSpPr>
            <p:cNvPr id="1037" name="Rectangle 15"/>
            <p:cNvSpPr>
              <a:spLocks noChangeArrowheads="1"/>
            </p:cNvSpPr>
            <p:nvPr/>
          </p:nvSpPr>
          <p:spPr bwMode="auto">
            <a:xfrm>
              <a:off x="302" y="3580"/>
              <a:ext cx="4905" cy="409"/>
            </a:xfrm>
            <a:prstGeom prst="rect">
              <a:avLst/>
            </a:prstGeom>
            <a:solidFill>
              <a:srgbClr val="606E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b="0" smtClean="0">
                <a:solidFill>
                  <a:srgbClr val="CDD1BE"/>
                </a:solidFill>
              </a:endParaRPr>
            </a:p>
          </p:txBody>
        </p:sp>
        <p:sp>
          <p:nvSpPr>
            <p:cNvPr id="1038" name="Oval 16"/>
            <p:cNvSpPr>
              <a:spLocks noChangeArrowheads="1"/>
            </p:cNvSpPr>
            <p:nvPr/>
          </p:nvSpPr>
          <p:spPr bwMode="auto">
            <a:xfrm>
              <a:off x="4933" y="3481"/>
              <a:ext cx="454" cy="454"/>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grpSp>
      <p:sp>
        <p:nvSpPr>
          <p:cNvPr id="1033" name="Oval 17"/>
          <p:cNvSpPr>
            <a:spLocks noChangeArrowheads="1"/>
          </p:cNvSpPr>
          <p:nvPr/>
        </p:nvSpPr>
        <p:spPr bwMode="auto">
          <a:xfrm>
            <a:off x="468313" y="5229225"/>
            <a:ext cx="935037" cy="935038"/>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pic>
        <p:nvPicPr>
          <p:cNvPr id="1034" name="Picture 18" descr="be_logo_small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96188" y="5253038"/>
            <a:ext cx="10160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9" descr="FOD_tekeni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1188" y="5300663"/>
            <a:ext cx="68421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20"/>
          <p:cNvSpPr txBox="1">
            <a:spLocks noChangeArrowheads="1"/>
          </p:cNvSpPr>
          <p:nvPr/>
        </p:nvSpPr>
        <p:spPr bwMode="auto">
          <a:xfrm>
            <a:off x="350838" y="230188"/>
            <a:ext cx="81089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defRPr/>
            </a:pPr>
            <a:r>
              <a:rPr lang="en-US" altLang="en-US" sz="1000" b="0" smtClean="0">
                <a:solidFill>
                  <a:srgbClr val="000000"/>
                </a:solidFill>
                <a:latin typeface="Trebuchet MS" panose="020B0603020202020204" pitchFamily="34" charset="0"/>
              </a:rPr>
              <a:t>FOD VOLKSGEZONDHEID, VEILIGHEID VAN DE VOEDSELKETEN EN LEEFMILIEU</a:t>
            </a: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1" fontAlgn="base" hangingPunct="1">
        <a:spcBef>
          <a:spcPct val="0"/>
        </a:spcBef>
        <a:spcAft>
          <a:spcPct val="0"/>
        </a:spcAft>
        <a:defRPr sz="3000" kern="12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2pPr>
      <a:lvl3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3pPr>
      <a:lvl4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4pPr>
      <a:lvl5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5pPr>
      <a:lvl6pPr marL="4572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6pPr>
      <a:lvl7pPr marL="9144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7pPr>
      <a:lvl8pPr marL="13716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8pPr>
      <a:lvl9pPr marL="18288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9pPr>
    </p:titleStyle>
    <p:body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p:txBody>
          <a:bodyPr/>
          <a:lstStyle/>
          <a:p>
            <a:pPr>
              <a:defRPr/>
            </a:pPr>
            <a:fld id="{4C316AF2-5E3F-4D43-AF64-4D66A81629B3}" type="slidenum">
              <a:rPr lang="nl-NL" altLang="en-US"/>
              <a:pPr>
                <a:defRPr/>
              </a:pPr>
              <a:t>1</a:t>
            </a:fld>
            <a:endParaRPr lang="nl-NL" altLang="en-US" dirty="0"/>
          </a:p>
        </p:txBody>
      </p:sp>
      <p:sp>
        <p:nvSpPr>
          <p:cNvPr id="4099" name="Rectangle 4"/>
          <p:cNvSpPr>
            <a:spLocks noGrp="1" noChangeArrowheads="1"/>
          </p:cNvSpPr>
          <p:nvPr>
            <p:ph type="ctrTitle"/>
          </p:nvPr>
        </p:nvSpPr>
        <p:spPr/>
        <p:txBody>
          <a:bodyPr/>
          <a:lstStyle/>
          <a:p>
            <a:r>
              <a:rPr lang="nl-BE" altLang="en-US" dirty="0" smtClean="0">
                <a:solidFill>
                  <a:srgbClr val="00B050"/>
                </a:solidFill>
              </a:rPr>
              <a:t>Federaal bijenplan 2017-2019</a:t>
            </a:r>
          </a:p>
        </p:txBody>
      </p:sp>
      <p:sp>
        <p:nvSpPr>
          <p:cNvPr id="4100" name="Rectangle 5"/>
          <p:cNvSpPr>
            <a:spLocks noGrp="1" noChangeArrowheads="1"/>
          </p:cNvSpPr>
          <p:nvPr>
            <p:ph type="subTitle" idx="1"/>
          </p:nvPr>
        </p:nvSpPr>
        <p:spPr/>
        <p:txBody>
          <a:bodyPr/>
          <a:lstStyle/>
          <a:p>
            <a:pPr algn="ctr"/>
            <a:r>
              <a:rPr lang="nl-NL" altLang="en-US" dirty="0"/>
              <a:t>Bijengezondheid – onze gezondheid</a:t>
            </a:r>
            <a:endParaRPr lang="en-US" altLang="en-US" dirty="0"/>
          </a:p>
        </p:txBody>
      </p:sp>
      <p:pic>
        <p:nvPicPr>
          <p:cNvPr id="2050" name="Picture 2" descr="Résultat de recherche d'images pour &quot;abeilles&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3776" y="2495207"/>
            <a:ext cx="3132347"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044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342900" lvl="0" indent="-342900">
              <a:buFont typeface="Wingdings" panose="05000000000000000000" pitchFamily="2" charset="2"/>
              <a:buChar char="Ø"/>
            </a:pPr>
            <a:endParaRPr lang="fr-BE" b="1" dirty="0" smtClean="0"/>
          </a:p>
          <a:p>
            <a:pPr marL="342900" lvl="0" indent="-342900">
              <a:buFont typeface="Wingdings" panose="05000000000000000000" pitchFamily="2" charset="2"/>
              <a:buChar char="Ø"/>
            </a:pPr>
            <a:r>
              <a:rPr lang="nl-NL" dirty="0" smtClean="0"/>
              <a:t>De </a:t>
            </a:r>
            <a:r>
              <a:rPr lang="nl-NL" dirty="0"/>
              <a:t>imkers helpen </a:t>
            </a:r>
          </a:p>
          <a:p>
            <a:pPr marL="342900" lvl="0" indent="-342900">
              <a:buFont typeface="Wingdings" panose="05000000000000000000" pitchFamily="2" charset="2"/>
              <a:buChar char="Ø"/>
            </a:pPr>
            <a:r>
              <a:rPr lang="nl-NL" dirty="0" smtClean="0"/>
              <a:t>De </a:t>
            </a:r>
            <a:r>
              <a:rPr lang="nl-NL" dirty="0"/>
              <a:t>wortels van het probleem beter begrijpen</a:t>
            </a:r>
          </a:p>
          <a:p>
            <a:pPr marL="342900" lvl="0" indent="-342900">
              <a:buFont typeface="Wingdings" panose="05000000000000000000" pitchFamily="2" charset="2"/>
              <a:buChar char="Ø"/>
            </a:pPr>
            <a:r>
              <a:rPr lang="nl-NL" dirty="0" smtClean="0"/>
              <a:t>De </a:t>
            </a:r>
            <a:r>
              <a:rPr lang="nl-NL" dirty="0"/>
              <a:t>risico’s beter beheersen</a:t>
            </a:r>
          </a:p>
          <a:p>
            <a:pPr marL="342900" lvl="0" indent="-342900">
              <a:buFont typeface="Wingdings" panose="05000000000000000000" pitchFamily="2" charset="2"/>
              <a:buChar char="Ø"/>
            </a:pPr>
            <a:r>
              <a:rPr lang="nl-NL" dirty="0" smtClean="0"/>
              <a:t>Alle </a:t>
            </a:r>
            <a:r>
              <a:rPr lang="nl-NL" dirty="0"/>
              <a:t>betrokken actoren mobiliseren</a:t>
            </a:r>
          </a:p>
          <a:p>
            <a:endParaRPr lang="fr-BE" dirty="0" smtClean="0"/>
          </a:p>
          <a:p>
            <a:r>
              <a:rPr lang="fr-BE" sz="2400" dirty="0" smtClean="0"/>
              <a:t>	=&gt; 8 </a:t>
            </a:r>
            <a:r>
              <a:rPr lang="nl-BE" sz="2400" dirty="0" smtClean="0"/>
              <a:t>delen</a:t>
            </a:r>
            <a:endParaRPr lang="nl-BE" sz="2400" dirty="0"/>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10</a:t>
            </a:fld>
            <a:endParaRPr lang="nl-NL" altLang="en-US"/>
          </a:p>
        </p:txBody>
      </p:sp>
      <p:sp>
        <p:nvSpPr>
          <p:cNvPr id="6" name="Titre 1"/>
          <p:cNvSpPr>
            <a:spLocks noGrp="1"/>
          </p:cNvSpPr>
          <p:nvPr>
            <p:ph type="title"/>
          </p:nvPr>
        </p:nvSpPr>
        <p:spPr>
          <a:xfrm>
            <a:off x="755650" y="692696"/>
            <a:ext cx="8280846" cy="936774"/>
          </a:xfrm>
        </p:spPr>
        <p:txBody>
          <a:bodyPr/>
          <a:lstStyle/>
          <a:p>
            <a:r>
              <a:rPr lang="nl-BE" dirty="0">
                <a:solidFill>
                  <a:srgbClr val="00B050"/>
                </a:solidFill>
              </a:rPr>
              <a:t>Federaal </a:t>
            </a:r>
            <a:r>
              <a:rPr lang="nl-BE" dirty="0" smtClean="0">
                <a:solidFill>
                  <a:srgbClr val="00B050"/>
                </a:solidFill>
              </a:rPr>
              <a:t>bijenplan</a:t>
            </a:r>
            <a:r>
              <a:rPr lang="fr-FR" dirty="0" smtClean="0">
                <a:solidFill>
                  <a:srgbClr val="00B050"/>
                </a:solidFill>
              </a:rPr>
              <a:t>: </a:t>
            </a:r>
            <a:r>
              <a:rPr lang="fr-FR" dirty="0" err="1" smtClean="0">
                <a:solidFill>
                  <a:srgbClr val="00B050"/>
                </a:solidFill>
              </a:rPr>
              <a:t>doelstellingen</a:t>
            </a:r>
            <a:r>
              <a:rPr lang="fr-FR" dirty="0" smtClean="0">
                <a:solidFill>
                  <a:srgbClr val="00B050"/>
                </a:solidFill>
              </a:rPr>
              <a:t> </a:t>
            </a:r>
            <a:endParaRPr lang="en-US" dirty="0">
              <a:solidFill>
                <a:srgbClr val="00B050"/>
              </a:solidFill>
            </a:endParaRPr>
          </a:p>
        </p:txBody>
      </p:sp>
    </p:spTree>
    <p:extLst>
      <p:ext uri="{BB962C8B-B14F-4D97-AF65-F5344CB8AC3E}">
        <p14:creationId xmlns:p14="http://schemas.microsoft.com/office/powerpoint/2010/main" val="4238882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404664"/>
            <a:ext cx="7993063" cy="4679975"/>
          </a:xfrm>
        </p:spPr>
        <p:txBody>
          <a:bodyPr/>
          <a:lstStyle/>
          <a:p>
            <a:pPr marL="457200" indent="-457200">
              <a:buAutoNum type="arabicPeriod"/>
            </a:pPr>
            <a:r>
              <a:rPr lang="nl-NL" dirty="0" smtClean="0">
                <a:solidFill>
                  <a:srgbClr val="00B050"/>
                </a:solidFill>
              </a:rPr>
              <a:t>De </a:t>
            </a:r>
            <a:r>
              <a:rPr lang="nl-NL" dirty="0">
                <a:solidFill>
                  <a:srgbClr val="00B050"/>
                </a:solidFill>
              </a:rPr>
              <a:t>beschikbaarheid verbeteren van de diergeneeskundige producten die noodzakelijk zijn voor de bijenzorg en de rol van de dierenartsen in het beheer van de gezondheid van de honingbijen versterken</a:t>
            </a:r>
            <a:endParaRPr lang="fr-FR" sz="1800" dirty="0" smtClean="0"/>
          </a:p>
          <a:p>
            <a:pPr marL="342900" indent="-342900">
              <a:buAutoNum type="alphaLcParenR"/>
            </a:pPr>
            <a:r>
              <a:rPr lang="nl-BE" sz="1800" dirty="0" smtClean="0"/>
              <a:t>Goedkeuring </a:t>
            </a:r>
            <a:r>
              <a:rPr lang="nl-BE" sz="1800" dirty="0"/>
              <a:t>van diergeneeskundige begeleiding voor de </a:t>
            </a:r>
            <a:r>
              <a:rPr lang="nl-BE" sz="1800" dirty="0" smtClean="0"/>
              <a:t>bijen</a:t>
            </a:r>
          </a:p>
          <a:p>
            <a:pPr marL="342900" indent="-342900">
              <a:buAutoNum type="alphaLcParenR"/>
            </a:pPr>
            <a:endParaRPr lang="fr-FR" sz="1800" dirty="0" smtClean="0"/>
          </a:p>
          <a:p>
            <a:pPr marL="285750" indent="-285750">
              <a:buFont typeface="Symbol" panose="05050102010706020507" pitchFamily="18" charset="2"/>
              <a:buChar char="Þ"/>
            </a:pPr>
            <a:r>
              <a:rPr lang="nl-BE" sz="1800" dirty="0" smtClean="0"/>
              <a:t>Sleutelwoorden: pragmatisme, vertrouwen, samenwerking</a:t>
            </a:r>
          </a:p>
          <a:p>
            <a:endParaRPr lang="fr-FR" sz="1800" dirty="0"/>
          </a:p>
          <a:p>
            <a:r>
              <a:rPr lang="fr-FR" sz="1800" dirty="0" smtClean="0"/>
              <a:t>b)</a:t>
            </a:r>
            <a:r>
              <a:rPr lang="nl-BE" sz="1800" dirty="0"/>
              <a:t> Afschaffing van de bijdrage voor de toelating voor het op de markt brengen van diergeneeskundige geneesmiddelen voor de </a:t>
            </a:r>
            <a:r>
              <a:rPr lang="nl-BE" sz="1800" dirty="0" smtClean="0"/>
              <a:t>bijen</a:t>
            </a:r>
          </a:p>
          <a:p>
            <a:endParaRPr lang="fr-FR" sz="1800" dirty="0" smtClean="0"/>
          </a:p>
          <a:p>
            <a:pPr marL="285750" indent="-285750">
              <a:buFont typeface="Symbol" panose="05050102010706020507" pitchFamily="18" charset="2"/>
              <a:buChar char="Þ"/>
            </a:pPr>
            <a:r>
              <a:rPr lang="nl-BE" sz="1800" dirty="0" smtClean="0"/>
              <a:t>2 nieuwe diergeneesmiddelen zijn toegelaten in 2017 (</a:t>
            </a:r>
            <a:r>
              <a:rPr lang="nl-BE" sz="1800" dirty="0" err="1" smtClean="0"/>
              <a:t>PolyVar</a:t>
            </a:r>
            <a:r>
              <a:rPr lang="nl-BE" sz="1800" dirty="0" smtClean="0"/>
              <a:t> </a:t>
            </a:r>
            <a:r>
              <a:rPr lang="nl-BE" sz="1800" dirty="0" err="1" smtClean="0"/>
              <a:t>Yellow</a:t>
            </a:r>
            <a:r>
              <a:rPr lang="nl-BE" sz="1800" dirty="0" smtClean="0"/>
              <a:t> en </a:t>
            </a:r>
            <a:r>
              <a:rPr lang="nl-BE" sz="1800" dirty="0" err="1" smtClean="0"/>
              <a:t>Oxuvar</a:t>
            </a:r>
            <a:r>
              <a:rPr lang="nl-BE" sz="1800" dirty="0" smtClean="0"/>
              <a:t> 5,7%)</a:t>
            </a:r>
          </a:p>
          <a:p>
            <a:endParaRPr lang="fr-FR" sz="1000" dirty="0" smtClean="0"/>
          </a:p>
          <a:p>
            <a:r>
              <a:rPr lang="fr-FR" sz="1800" dirty="0" smtClean="0"/>
              <a:t>c)</a:t>
            </a:r>
            <a:r>
              <a:rPr lang="nl-BE" sz="1800" dirty="0"/>
              <a:t> Op Europees niveau wetgevende aanpassingen verdedigen teneinde de </a:t>
            </a:r>
            <a:r>
              <a:rPr lang="nl-BE" sz="1800" dirty="0" smtClean="0"/>
              <a:t>	beschikbaarheid </a:t>
            </a:r>
            <a:r>
              <a:rPr lang="nl-BE" sz="1800" dirty="0"/>
              <a:t>van diergeneeskundige geneesmiddelen voor de </a:t>
            </a:r>
            <a:r>
              <a:rPr lang="nl-BE" sz="1800" dirty="0" smtClean="0"/>
              <a:t>	bijen </a:t>
            </a:r>
            <a:r>
              <a:rPr lang="nl-BE" sz="1800" dirty="0"/>
              <a:t>te verbeteren </a:t>
            </a:r>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11</a:t>
            </a:fld>
            <a:endParaRPr lang="nl-NL" altLang="en-US"/>
          </a:p>
        </p:txBody>
      </p:sp>
    </p:spTree>
    <p:extLst>
      <p:ext uri="{BB962C8B-B14F-4D97-AF65-F5344CB8AC3E}">
        <p14:creationId xmlns:p14="http://schemas.microsoft.com/office/powerpoint/2010/main" val="386114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12</a:t>
            </a:fld>
            <a:endParaRPr lang="nl-NL" altLang="en-US"/>
          </a:p>
        </p:txBody>
      </p:sp>
      <p:sp>
        <p:nvSpPr>
          <p:cNvPr id="11" name="Espace réservé du contenu 2"/>
          <p:cNvSpPr txBox="1">
            <a:spLocks/>
          </p:cNvSpPr>
          <p:nvPr/>
        </p:nvSpPr>
        <p:spPr bwMode="auto">
          <a:xfrm>
            <a:off x="755649" y="548681"/>
            <a:ext cx="7993063" cy="4618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startAt="2"/>
            </a:pPr>
            <a:r>
              <a:rPr lang="nl-NL" b="0" dirty="0" smtClean="0">
                <a:solidFill>
                  <a:srgbClr val="00B050"/>
                </a:solidFill>
              </a:rPr>
              <a:t>Tools </a:t>
            </a:r>
            <a:r>
              <a:rPr lang="nl-NL" b="0" dirty="0">
                <a:solidFill>
                  <a:srgbClr val="00B050"/>
                </a:solidFill>
              </a:rPr>
              <a:t>ontwikkelen om de bestrijding van bijenziektes te verbeteren</a:t>
            </a:r>
            <a:r>
              <a:rPr lang="fr-FR" b="0" dirty="0"/>
              <a:t>	</a:t>
            </a:r>
            <a:endParaRPr lang="fr-FR" b="0" dirty="0" smtClean="0"/>
          </a:p>
          <a:p>
            <a:endParaRPr lang="fr-FR" sz="1800" b="0" dirty="0" smtClean="0"/>
          </a:p>
          <a:p>
            <a:r>
              <a:rPr lang="fr-FR" sz="1800" b="0" dirty="0" smtClean="0"/>
              <a:t>a) Bee </a:t>
            </a:r>
            <a:r>
              <a:rPr lang="fr-FR" sz="1800" b="0" dirty="0"/>
              <a:t>Best Check	</a:t>
            </a:r>
            <a:endParaRPr lang="fr-FR" sz="1800" b="0" dirty="0" smtClean="0"/>
          </a:p>
          <a:p>
            <a:endParaRPr lang="fr-FR" sz="1800" b="0" dirty="0" smtClean="0"/>
          </a:p>
          <a:p>
            <a:endParaRPr lang="fr-FR" sz="1800" b="0" dirty="0"/>
          </a:p>
          <a:p>
            <a:r>
              <a:rPr lang="fr-FR" sz="1800" b="0" dirty="0" smtClean="0"/>
              <a:t>b) VARRESIST</a:t>
            </a:r>
            <a:r>
              <a:rPr lang="fr-FR" sz="1800" b="0" dirty="0"/>
              <a:t>	</a:t>
            </a:r>
            <a:endParaRPr lang="fr-FR" sz="1800" b="0" dirty="0" smtClean="0"/>
          </a:p>
          <a:p>
            <a:endParaRPr lang="fr-FR" sz="1800" b="0" dirty="0" smtClean="0"/>
          </a:p>
          <a:p>
            <a:endParaRPr lang="fr-FR" sz="1800" b="0" dirty="0"/>
          </a:p>
          <a:p>
            <a:r>
              <a:rPr lang="fr-FR" sz="1800" b="0" dirty="0" smtClean="0"/>
              <a:t>c) </a:t>
            </a:r>
            <a:r>
              <a:rPr lang="nl-NL" sz="1800" b="0" dirty="0" smtClean="0"/>
              <a:t>Ontwikkeling </a:t>
            </a:r>
            <a:r>
              <a:rPr lang="nl-NL" sz="1800" b="0" dirty="0"/>
              <a:t>van scenario’s voor de uitroeiing in geval van het opduiken van bijenziekten die nog niet in België aanwezig zijn</a:t>
            </a:r>
            <a:r>
              <a:rPr lang="fr-FR" sz="1800" b="0" dirty="0"/>
              <a:t>	</a:t>
            </a:r>
          </a:p>
          <a:p>
            <a:endParaRPr lang="fr-FR" b="0" dirty="0"/>
          </a:p>
          <a:p>
            <a:pPr marL="285750" indent="-285750">
              <a:buFont typeface="Symbol" panose="05050102010706020507" pitchFamily="18" charset="2"/>
              <a:buChar char="Þ"/>
            </a:pPr>
            <a:r>
              <a:rPr lang="nl-BE" sz="1800" b="0" dirty="0" smtClean="0"/>
              <a:t>zo snel mogelijke opsporing van een </a:t>
            </a:r>
            <a:r>
              <a:rPr lang="nl-BE" sz="1800" b="0" dirty="0"/>
              <a:t>eventuele </a:t>
            </a:r>
            <a:r>
              <a:rPr lang="nl-BE" sz="1800" b="0" dirty="0" smtClean="0"/>
              <a:t>introductie om een  uitbraak </a:t>
            </a:r>
            <a:r>
              <a:rPr lang="nl-BE" sz="1800" b="0" dirty="0"/>
              <a:t>te voorkomen (testcase: </a:t>
            </a:r>
            <a:r>
              <a:rPr lang="nl-BE" sz="1800" b="0" dirty="0" smtClean="0"/>
              <a:t>kleine bijenkastkever)</a:t>
            </a:r>
            <a:endParaRPr lang="fr-FR" sz="1800" b="0" dirty="0"/>
          </a:p>
        </p:txBody>
      </p:sp>
    </p:spTree>
    <p:extLst>
      <p:ext uri="{BB962C8B-B14F-4D97-AF65-F5344CB8AC3E}">
        <p14:creationId xmlns:p14="http://schemas.microsoft.com/office/powerpoint/2010/main" val="352430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13</a:t>
            </a:fld>
            <a:endParaRPr lang="nl-NL" altLang="en-US"/>
          </a:p>
        </p:txBody>
      </p:sp>
      <p:sp>
        <p:nvSpPr>
          <p:cNvPr id="12" name="Espace réservé du contenu 2"/>
          <p:cNvSpPr txBox="1">
            <a:spLocks/>
          </p:cNvSpPr>
          <p:nvPr/>
        </p:nvSpPr>
        <p:spPr bwMode="auto">
          <a:xfrm>
            <a:off x="755649" y="692697"/>
            <a:ext cx="7993063" cy="4474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smtClean="0">
                <a:solidFill>
                  <a:srgbClr val="00B050"/>
                </a:solidFill>
              </a:rPr>
              <a:t>3. </a:t>
            </a:r>
            <a:r>
              <a:rPr lang="nl-NL" b="0" dirty="0" smtClean="0">
                <a:solidFill>
                  <a:srgbClr val="00B050"/>
                </a:solidFill>
              </a:rPr>
              <a:t>Een </a:t>
            </a:r>
            <a:r>
              <a:rPr lang="nl-NL" b="0" dirty="0">
                <a:solidFill>
                  <a:srgbClr val="00B050"/>
                </a:solidFill>
              </a:rPr>
              <a:t>monitoring van de mortaliteit van de honingbijen uitvoeren en de vermoedelijke oorzaken van deze mortaliteit beter begrijpen </a:t>
            </a:r>
            <a:endParaRPr lang="fr-FR" sz="1800" b="0" dirty="0"/>
          </a:p>
          <a:p>
            <a:pPr marL="342900" indent="-342900">
              <a:buAutoNum type="alphaLcParenR"/>
            </a:pPr>
            <a:endParaRPr lang="fr-FR" sz="1800" b="0" dirty="0" smtClean="0"/>
          </a:p>
          <a:p>
            <a:pPr marL="342900" indent="-342900">
              <a:buAutoNum type="alphaLcParenR"/>
            </a:pPr>
            <a:r>
              <a:rPr lang="fr-FR" sz="1800" b="0" dirty="0" err="1" smtClean="0"/>
              <a:t>HealthyBee</a:t>
            </a:r>
            <a:endParaRPr lang="fr-FR" sz="1800" b="0" dirty="0" smtClean="0"/>
          </a:p>
          <a:p>
            <a:pPr marL="342900" indent="-342900">
              <a:buAutoNum type="alphaLcParenR"/>
            </a:pPr>
            <a:endParaRPr lang="fr-FR" sz="1800" b="0" dirty="0" smtClean="0"/>
          </a:p>
          <a:p>
            <a:pPr marL="285750" indent="-285750">
              <a:buFont typeface="Symbol" panose="05050102010706020507" pitchFamily="18" charset="2"/>
              <a:buChar char="Þ"/>
            </a:pPr>
            <a:r>
              <a:rPr lang="nl-NL" sz="1800" b="0" dirty="0"/>
              <a:t>programma voor een permanent en objectief toezicht op de mortaliteit van de bijen door het </a:t>
            </a:r>
            <a:r>
              <a:rPr lang="nl-NL" sz="1800" b="0" dirty="0" smtClean="0"/>
              <a:t>FAVV</a:t>
            </a:r>
          </a:p>
          <a:p>
            <a:pPr marL="285750" indent="-285750">
              <a:buFont typeface="Symbol" panose="05050102010706020507" pitchFamily="18" charset="2"/>
              <a:buChar char="Þ"/>
            </a:pPr>
            <a:endParaRPr lang="fr-FR" sz="1800" b="0" dirty="0" smtClean="0"/>
          </a:p>
          <a:p>
            <a:pPr marL="285750" indent="-285750">
              <a:buFont typeface="Symbol" panose="05050102010706020507" pitchFamily="18" charset="2"/>
              <a:buChar char="Þ"/>
            </a:pPr>
            <a:r>
              <a:rPr lang="nl-NL" sz="1800" b="0" dirty="0"/>
              <a:t>monitoring van de vaakst vermelde oorzaken van die </a:t>
            </a:r>
            <a:r>
              <a:rPr lang="nl-NL" sz="1800" b="0" dirty="0" smtClean="0"/>
              <a:t>mortaliteit</a:t>
            </a:r>
          </a:p>
          <a:p>
            <a:pPr marL="285750" indent="-285750">
              <a:buFont typeface="Symbol" panose="05050102010706020507" pitchFamily="18" charset="2"/>
              <a:buChar char="Þ"/>
            </a:pPr>
            <a:endParaRPr lang="fr-FR" sz="1800" b="0" dirty="0" smtClean="0"/>
          </a:p>
          <a:p>
            <a:pPr marL="285750" indent="-285750">
              <a:buFont typeface="Symbol" panose="05050102010706020507" pitchFamily="18" charset="2"/>
              <a:buChar char="Þ"/>
            </a:pPr>
            <a:r>
              <a:rPr lang="nl-BE" sz="1800" b="0" dirty="0" smtClean="0"/>
              <a:t>eerste bezoeken plaatsgevonden in september 2016. </a:t>
            </a:r>
          </a:p>
        </p:txBody>
      </p:sp>
    </p:spTree>
    <p:extLst>
      <p:ext uri="{BB962C8B-B14F-4D97-AF65-F5344CB8AC3E}">
        <p14:creationId xmlns:p14="http://schemas.microsoft.com/office/powerpoint/2010/main" val="359839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14</a:t>
            </a:fld>
            <a:endParaRPr lang="nl-NL" altLang="en-US"/>
          </a:p>
        </p:txBody>
      </p:sp>
      <p:sp>
        <p:nvSpPr>
          <p:cNvPr id="12" name="Espace réservé du contenu 2"/>
          <p:cNvSpPr txBox="1">
            <a:spLocks/>
          </p:cNvSpPr>
          <p:nvPr/>
        </p:nvSpPr>
        <p:spPr bwMode="auto">
          <a:xfrm>
            <a:off x="755649" y="631825"/>
            <a:ext cx="7993063" cy="5029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solidFill>
                  <a:srgbClr val="00B050"/>
                </a:solidFill>
              </a:rPr>
              <a:t>3. </a:t>
            </a:r>
            <a:r>
              <a:rPr lang="nl-NL" b="0" dirty="0">
                <a:solidFill>
                  <a:srgbClr val="00B050"/>
                </a:solidFill>
              </a:rPr>
              <a:t>Een monitoring van de mortaliteit van de honingbijen uitvoeren en de vermoedelijke oorzaken van deze mortaliteit beter begrijpen </a:t>
            </a:r>
            <a:endParaRPr lang="fr-FR" b="0" dirty="0" smtClean="0">
              <a:solidFill>
                <a:srgbClr val="00B050"/>
              </a:solidFill>
            </a:endParaRPr>
          </a:p>
          <a:p>
            <a:endParaRPr lang="fr-FR" b="0" dirty="0" smtClean="0">
              <a:solidFill>
                <a:srgbClr val="00B050"/>
              </a:solidFill>
            </a:endParaRPr>
          </a:p>
          <a:p>
            <a:r>
              <a:rPr lang="fr-FR" sz="1800" b="0" dirty="0" smtClean="0"/>
              <a:t>b) BEESYN</a:t>
            </a:r>
          </a:p>
          <a:p>
            <a:endParaRPr lang="fr-FR" sz="1800" b="0" dirty="0"/>
          </a:p>
          <a:p>
            <a:pPr marL="285750" indent="-285750">
              <a:buFont typeface="Symbol" panose="05050102010706020507" pitchFamily="18" charset="2"/>
              <a:buChar char="Þ"/>
            </a:pPr>
            <a:r>
              <a:rPr lang="nl-NL" sz="1800" b="0" dirty="0"/>
              <a:t>studie voor de identificatie van de impact van chemische producten op de mortaliteit van de honingbijen in België door rekening te houden met de interacties van deze producten met de andere potentiële </a:t>
            </a:r>
            <a:r>
              <a:rPr lang="nl-NL" sz="1800" b="0" dirty="0" smtClean="0"/>
              <a:t>mortaliteitsoorzaken</a:t>
            </a:r>
          </a:p>
          <a:p>
            <a:pPr marL="285750" indent="-285750">
              <a:buFont typeface="Symbol" panose="05050102010706020507" pitchFamily="18" charset="2"/>
              <a:buChar char="Þ"/>
            </a:pPr>
            <a:endParaRPr lang="fr-FR" sz="1800" b="0" dirty="0" smtClean="0"/>
          </a:p>
          <a:p>
            <a:pPr marL="457200" indent="-457200">
              <a:buAutoNum type="alphaLcParenR" startAt="3"/>
            </a:pPr>
            <a:r>
              <a:rPr lang="nl-NL" sz="1800" b="0" dirty="0" smtClean="0"/>
              <a:t>Opvolging </a:t>
            </a:r>
            <a:r>
              <a:rPr lang="nl-NL" sz="1800" b="0" dirty="0"/>
              <a:t>van de afronding van BELBEES </a:t>
            </a:r>
            <a:endParaRPr lang="nl-NL" sz="1800" b="0" dirty="0" smtClean="0"/>
          </a:p>
          <a:p>
            <a:pPr marL="457200" indent="-457200">
              <a:buAutoNum type="alphaLcParenR" startAt="3"/>
            </a:pPr>
            <a:endParaRPr lang="fr-FR" sz="1800" b="0" dirty="0" smtClean="0"/>
          </a:p>
          <a:p>
            <a:pPr marL="285750" indent="-285750">
              <a:buFont typeface="Symbol" panose="05050102010706020507" pitchFamily="18" charset="2"/>
              <a:buChar char="Þ"/>
            </a:pPr>
            <a:r>
              <a:rPr lang="nl-NL" sz="1800" b="0" dirty="0" smtClean="0"/>
              <a:t>Recente en historische </a:t>
            </a:r>
            <a:r>
              <a:rPr lang="nl-NL" sz="1800" b="0" dirty="0"/>
              <a:t>veranderingen in de populaties van wilde </a:t>
            </a:r>
            <a:r>
              <a:rPr lang="nl-NL" sz="1800" b="0" dirty="0" smtClean="0"/>
              <a:t>bijen</a:t>
            </a:r>
          </a:p>
          <a:p>
            <a:pPr marL="285750" indent="-285750">
              <a:buFont typeface="Symbol" panose="05050102010706020507" pitchFamily="18" charset="2"/>
              <a:buChar char="Þ"/>
            </a:pPr>
            <a:r>
              <a:rPr lang="nl-NL" sz="1800" b="0" dirty="0"/>
              <a:t>de respectieve rol te evalueren van de vermoedelijke oorzaken</a:t>
            </a:r>
            <a:endParaRPr lang="fr-FR" sz="1800" b="0" dirty="0" smtClean="0">
              <a:solidFill>
                <a:srgbClr val="00B0F0"/>
              </a:solidFill>
            </a:endParaRPr>
          </a:p>
          <a:p>
            <a:endParaRPr lang="fr-FR" sz="1800" b="0" dirty="0" smtClean="0"/>
          </a:p>
        </p:txBody>
      </p:sp>
    </p:spTree>
    <p:extLst>
      <p:ext uri="{BB962C8B-B14F-4D97-AF65-F5344CB8AC3E}">
        <p14:creationId xmlns:p14="http://schemas.microsoft.com/office/powerpoint/2010/main" val="18887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15</a:t>
            </a:fld>
            <a:endParaRPr lang="nl-NL" altLang="en-US"/>
          </a:p>
        </p:txBody>
      </p:sp>
      <p:sp>
        <p:nvSpPr>
          <p:cNvPr id="12" name="Espace réservé du contenu 2"/>
          <p:cNvSpPr txBox="1">
            <a:spLocks/>
          </p:cNvSpPr>
          <p:nvPr/>
        </p:nvSpPr>
        <p:spPr bwMode="auto">
          <a:xfrm>
            <a:off x="755649" y="548681"/>
            <a:ext cx="7993063"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solidFill>
                  <a:srgbClr val="00B050"/>
                </a:solidFill>
              </a:rPr>
              <a:t>3. </a:t>
            </a:r>
            <a:r>
              <a:rPr lang="nl-NL" b="0" dirty="0">
                <a:solidFill>
                  <a:srgbClr val="00B050"/>
                </a:solidFill>
              </a:rPr>
              <a:t>Een monitoring van de mortaliteit van de honingbijen uitvoeren en de vermoedelijke oorzaken van deze mortaliteit beter begrijpen </a:t>
            </a:r>
            <a:endParaRPr lang="nl-NL" b="0" dirty="0" smtClean="0">
              <a:solidFill>
                <a:srgbClr val="00B050"/>
              </a:solidFill>
            </a:endParaRPr>
          </a:p>
          <a:p>
            <a:endParaRPr lang="fr-FR" b="0" dirty="0" smtClean="0"/>
          </a:p>
          <a:p>
            <a:r>
              <a:rPr lang="fr-FR" b="0" dirty="0"/>
              <a:t>d) </a:t>
            </a:r>
            <a:r>
              <a:rPr lang="fr-FR" b="0" dirty="0" err="1" smtClean="0"/>
              <a:t>ViroBee</a:t>
            </a:r>
            <a:endParaRPr lang="fr-FR" b="0" dirty="0"/>
          </a:p>
          <a:p>
            <a:endParaRPr lang="fr-FR" b="0" dirty="0" smtClean="0"/>
          </a:p>
          <a:p>
            <a:r>
              <a:rPr lang="fr-FR" b="0" dirty="0" smtClean="0"/>
              <a:t>e) o</a:t>
            </a:r>
            <a:r>
              <a:rPr lang="nl-NL" b="0" dirty="0" err="1" smtClean="0"/>
              <a:t>prichting</a:t>
            </a:r>
            <a:r>
              <a:rPr lang="nl-NL" b="0" dirty="0" smtClean="0"/>
              <a:t> </a:t>
            </a:r>
            <a:r>
              <a:rPr lang="nl-NL" b="0" dirty="0"/>
              <a:t>van een « </a:t>
            </a:r>
            <a:r>
              <a:rPr lang="nl-NL" b="0" dirty="0" err="1"/>
              <a:t>Task</a:t>
            </a:r>
            <a:r>
              <a:rPr lang="nl-NL" b="0" dirty="0"/>
              <a:t> Force federaal onderzoek bijen »</a:t>
            </a:r>
            <a:r>
              <a:rPr lang="fr-FR" b="0" dirty="0" smtClean="0"/>
              <a:t> </a:t>
            </a:r>
          </a:p>
          <a:p>
            <a:endParaRPr lang="fr-FR" b="0" dirty="0"/>
          </a:p>
          <a:p>
            <a:pPr marL="285750" indent="-285750">
              <a:buFont typeface="Symbol" panose="05050102010706020507" pitchFamily="18" charset="2"/>
              <a:buChar char="Þ"/>
            </a:pPr>
            <a:r>
              <a:rPr lang="nl-BE" sz="1800" b="0" dirty="0" smtClean="0"/>
              <a:t>omzetting </a:t>
            </a:r>
            <a:r>
              <a:rPr lang="nl-BE" sz="1800" b="0" dirty="0"/>
              <a:t>van onderzoeksresultaten in aanbevelingen en </a:t>
            </a:r>
            <a:r>
              <a:rPr lang="nl-BE" sz="1800" b="0" dirty="0" smtClean="0"/>
              <a:t>eventuele </a:t>
            </a:r>
            <a:r>
              <a:rPr lang="nl-BE" sz="1800" b="0" dirty="0"/>
              <a:t>maatregelen</a:t>
            </a:r>
          </a:p>
          <a:p>
            <a:pPr marL="285750" indent="-285750">
              <a:buFont typeface="Symbol" panose="05050102010706020507" pitchFamily="18" charset="2"/>
              <a:buChar char="Þ"/>
            </a:pPr>
            <a:endParaRPr lang="nl-BE" sz="1800" b="0" dirty="0"/>
          </a:p>
          <a:p>
            <a:pPr marL="285750" indent="-285750">
              <a:buFont typeface="Symbol" panose="05050102010706020507" pitchFamily="18" charset="2"/>
              <a:buChar char="Þ"/>
            </a:pPr>
            <a:r>
              <a:rPr lang="nl-BE" sz="1800" b="0" dirty="0" smtClean="0"/>
              <a:t>nodige verbanden leggen tussen verschillende onderzoeken</a:t>
            </a:r>
            <a:endParaRPr lang="nl-BE" sz="1800" b="0" dirty="0"/>
          </a:p>
          <a:p>
            <a:pPr marL="285750" indent="-285750">
              <a:buFont typeface="Symbol" panose="05050102010706020507" pitchFamily="18" charset="2"/>
              <a:buChar char="Þ"/>
            </a:pPr>
            <a:endParaRPr lang="nl-BE" sz="1800" b="0" dirty="0"/>
          </a:p>
          <a:p>
            <a:pPr marL="285750" indent="-285750">
              <a:buFont typeface="Symbol" panose="05050102010706020507" pitchFamily="18" charset="2"/>
              <a:buChar char="Þ"/>
            </a:pPr>
            <a:r>
              <a:rPr lang="nl-BE" sz="1800" b="0" dirty="0"/>
              <a:t>o</a:t>
            </a:r>
            <a:r>
              <a:rPr lang="nl-BE" sz="1800" b="0" dirty="0" smtClean="0"/>
              <a:t>psporen van eventuele hiaten </a:t>
            </a:r>
            <a:r>
              <a:rPr lang="nl-BE" sz="1800" b="0" dirty="0"/>
              <a:t>en toekomstige behoeften</a:t>
            </a:r>
            <a:endParaRPr lang="fr-FR" b="0" dirty="0"/>
          </a:p>
        </p:txBody>
      </p:sp>
    </p:spTree>
    <p:extLst>
      <p:ext uri="{BB962C8B-B14F-4D97-AF65-F5344CB8AC3E}">
        <p14:creationId xmlns:p14="http://schemas.microsoft.com/office/powerpoint/2010/main" val="189983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16</a:t>
            </a:fld>
            <a:endParaRPr lang="nl-NL" altLang="en-US"/>
          </a:p>
        </p:txBody>
      </p:sp>
      <p:sp>
        <p:nvSpPr>
          <p:cNvPr id="12" name="Espace réservé du contenu 2"/>
          <p:cNvSpPr txBox="1">
            <a:spLocks/>
          </p:cNvSpPr>
          <p:nvPr/>
        </p:nvSpPr>
        <p:spPr bwMode="auto">
          <a:xfrm>
            <a:off x="755649" y="476672"/>
            <a:ext cx="7993063" cy="5184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startAt="4"/>
            </a:pPr>
            <a:r>
              <a:rPr lang="nl-NL" b="0" dirty="0" smtClean="0">
                <a:solidFill>
                  <a:srgbClr val="00B050"/>
                </a:solidFill>
              </a:rPr>
              <a:t>De </a:t>
            </a:r>
            <a:r>
              <a:rPr lang="nl-NL" b="0" dirty="0">
                <a:solidFill>
                  <a:srgbClr val="00B050"/>
                </a:solidFill>
              </a:rPr>
              <a:t>risico’s die samenhangen met </a:t>
            </a:r>
            <a:r>
              <a:rPr lang="nl-NL" b="0" dirty="0" smtClean="0">
                <a:solidFill>
                  <a:srgbClr val="00B050"/>
                </a:solidFill>
              </a:rPr>
              <a:t>de gewasbeschermingsmiddelen </a:t>
            </a:r>
            <a:r>
              <a:rPr lang="nl-NL" b="0" dirty="0">
                <a:solidFill>
                  <a:srgbClr val="00B050"/>
                </a:solidFill>
              </a:rPr>
              <a:t>in kaart brengen, evalueren en beheren</a:t>
            </a:r>
            <a:r>
              <a:rPr lang="fr-FR" b="0" dirty="0"/>
              <a:t>	</a:t>
            </a:r>
            <a:endParaRPr lang="fr-FR" b="0" dirty="0" smtClean="0"/>
          </a:p>
          <a:p>
            <a:r>
              <a:rPr lang="fr-FR" b="0" dirty="0" smtClean="0"/>
              <a:t>a)</a:t>
            </a:r>
            <a:r>
              <a:rPr lang="nl-NL" b="0" dirty="0"/>
              <a:t> </a:t>
            </a:r>
            <a:r>
              <a:rPr lang="nl-NL" b="0" dirty="0" smtClean="0"/>
              <a:t>Versterkte </a:t>
            </a:r>
            <a:r>
              <a:rPr lang="nl-NL" b="0" dirty="0"/>
              <a:t>en constante aandacht voor de risico’s voor de </a:t>
            </a:r>
            <a:r>
              <a:rPr lang="nl-NL" b="0" dirty="0" err="1"/>
              <a:t>bestuivers</a:t>
            </a:r>
            <a:r>
              <a:rPr lang="nl-NL" b="0" dirty="0"/>
              <a:t> in het kader van de evaluatie van de </a:t>
            </a:r>
            <a:r>
              <a:rPr lang="nl-NL" b="0" dirty="0" smtClean="0"/>
              <a:t>gewasbeschermingsmiddelen </a:t>
            </a:r>
            <a:r>
              <a:rPr lang="fr-FR" b="0" dirty="0"/>
              <a:t>	</a:t>
            </a:r>
            <a:endParaRPr lang="fr-FR" b="0" dirty="0" smtClean="0"/>
          </a:p>
          <a:p>
            <a:pPr marL="285750" indent="-285750">
              <a:buFont typeface="Symbol" panose="05050102010706020507" pitchFamily="18" charset="2"/>
              <a:buChar char="Þ"/>
            </a:pPr>
            <a:r>
              <a:rPr lang="nl-BE" sz="1800" b="0" dirty="0"/>
              <a:t>België </a:t>
            </a:r>
            <a:r>
              <a:rPr lang="nl-BE" sz="1800" b="0" dirty="0" smtClean="0"/>
              <a:t>wacht </a:t>
            </a:r>
            <a:r>
              <a:rPr lang="nl-BE" sz="1800" b="0" dirty="0"/>
              <a:t>niet </a:t>
            </a:r>
            <a:r>
              <a:rPr lang="nl-BE" sz="1800" b="0" dirty="0" smtClean="0"/>
              <a:t>tot de </a:t>
            </a:r>
            <a:r>
              <a:rPr lang="nl-BE" sz="1800" b="0" dirty="0"/>
              <a:t>EFSA </a:t>
            </a:r>
            <a:r>
              <a:rPr lang="nl-BE" sz="1800" b="0" dirty="0" smtClean="0"/>
              <a:t>richtsnoeren op </a:t>
            </a:r>
            <a:r>
              <a:rPr lang="nl-BE" sz="1800" b="0" dirty="0"/>
              <a:t>Europees niveau worden goedgekeurd; E</a:t>
            </a:r>
            <a:r>
              <a:rPr lang="nl-BE" sz="1800" b="0" dirty="0" smtClean="0"/>
              <a:t>en </a:t>
            </a:r>
            <a:r>
              <a:rPr lang="nl-BE" sz="1800" b="0" dirty="0"/>
              <a:t>methodologie voor het beoordelen van de risico's van de </a:t>
            </a:r>
            <a:r>
              <a:rPr lang="nl-BE" sz="1800" b="0" dirty="0" smtClean="0"/>
              <a:t>gewasbeschermingsmiddelen </a:t>
            </a:r>
            <a:r>
              <a:rPr lang="nl-BE" sz="1800" b="0" dirty="0"/>
              <a:t>op </a:t>
            </a:r>
            <a:r>
              <a:rPr lang="nl-BE" sz="1800" b="0" dirty="0" err="1" smtClean="0"/>
              <a:t>bestuivers</a:t>
            </a:r>
            <a:r>
              <a:rPr lang="nl-BE" sz="1800" b="0" dirty="0" smtClean="0"/>
              <a:t> werd goedgekeurd, dat </a:t>
            </a:r>
            <a:r>
              <a:rPr lang="nl-BE" sz="1800" b="0" dirty="0"/>
              <a:t>een hoog niveau van bescherming </a:t>
            </a:r>
            <a:r>
              <a:rPr lang="nl-BE" sz="1800" b="0" dirty="0" smtClean="0"/>
              <a:t>garandeert</a:t>
            </a:r>
          </a:p>
          <a:p>
            <a:pPr marL="285750" indent="-285750">
              <a:buFont typeface="Symbol" panose="05050102010706020507" pitchFamily="18" charset="2"/>
              <a:buChar char="Þ"/>
            </a:pPr>
            <a:endParaRPr lang="fr-FR" sz="1800" b="0" dirty="0"/>
          </a:p>
          <a:p>
            <a:r>
              <a:rPr lang="fr-FR" b="0" dirty="0" smtClean="0"/>
              <a:t>b)</a:t>
            </a:r>
            <a:r>
              <a:rPr lang="nl-NL" b="0" dirty="0"/>
              <a:t> </a:t>
            </a:r>
            <a:r>
              <a:rPr lang="nl-NL" b="0" dirty="0" smtClean="0"/>
              <a:t>Acties </a:t>
            </a:r>
            <a:r>
              <a:rPr lang="nl-NL" b="0" dirty="0"/>
              <a:t>op het vlak van de </a:t>
            </a:r>
            <a:r>
              <a:rPr lang="nl-NL" b="0" dirty="0" err="1" smtClean="0"/>
              <a:t>neonicotinoïdes</a:t>
            </a:r>
            <a:endParaRPr lang="nl-NL" b="0" dirty="0" smtClean="0"/>
          </a:p>
          <a:p>
            <a:pPr marL="285750" indent="-285750">
              <a:buFont typeface="Symbol" panose="05050102010706020507" pitchFamily="18" charset="2"/>
              <a:buChar char="Þ"/>
            </a:pPr>
            <a:r>
              <a:rPr lang="nl-BE" sz="1800" b="0" dirty="0"/>
              <a:t>Evaluatie </a:t>
            </a:r>
            <a:r>
              <a:rPr lang="nl-BE" sz="1800" b="0" dirty="0" smtClean="0"/>
              <a:t>van de EFSA conclusies na de </a:t>
            </a:r>
            <a:r>
              <a:rPr lang="nl-BE" sz="1800" b="0" dirty="0"/>
              <a:t>publicatie</a:t>
            </a:r>
          </a:p>
          <a:p>
            <a:pPr marL="285750" indent="-285750">
              <a:buFont typeface="Symbol" panose="05050102010706020507" pitchFamily="18" charset="2"/>
              <a:buChar char="Þ"/>
            </a:pPr>
            <a:r>
              <a:rPr lang="nl-BE" sz="1800" b="0" dirty="0"/>
              <a:t>indien nodig, </a:t>
            </a:r>
            <a:r>
              <a:rPr lang="nl-BE" sz="1800" b="0" dirty="0" smtClean="0"/>
              <a:t>nemen van nationale </a:t>
            </a:r>
            <a:r>
              <a:rPr lang="nl-BE" sz="1800" b="0" dirty="0"/>
              <a:t>maatregelen zonder te wachten op een Europees besluit</a:t>
            </a:r>
            <a:r>
              <a:rPr lang="fr-FR" b="0" dirty="0"/>
              <a:t>	</a:t>
            </a:r>
          </a:p>
        </p:txBody>
      </p:sp>
    </p:spTree>
    <p:extLst>
      <p:ext uri="{BB962C8B-B14F-4D97-AF65-F5344CB8AC3E}">
        <p14:creationId xmlns:p14="http://schemas.microsoft.com/office/powerpoint/2010/main" val="225090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17</a:t>
            </a:fld>
            <a:endParaRPr lang="nl-NL" altLang="en-US"/>
          </a:p>
        </p:txBody>
      </p:sp>
      <p:sp>
        <p:nvSpPr>
          <p:cNvPr id="12" name="Espace réservé du contenu 2"/>
          <p:cNvSpPr txBox="1">
            <a:spLocks/>
          </p:cNvSpPr>
          <p:nvPr/>
        </p:nvSpPr>
        <p:spPr bwMode="auto">
          <a:xfrm>
            <a:off x="755649" y="548681"/>
            <a:ext cx="7993063"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smtClean="0">
                <a:solidFill>
                  <a:srgbClr val="00B050"/>
                </a:solidFill>
              </a:rPr>
              <a:t>5. </a:t>
            </a:r>
            <a:r>
              <a:rPr lang="nl-NL" b="0" dirty="0" smtClean="0">
                <a:solidFill>
                  <a:srgbClr val="00B050"/>
                </a:solidFill>
              </a:rPr>
              <a:t>De </a:t>
            </a:r>
            <a:r>
              <a:rPr lang="nl-NL" b="0" dirty="0">
                <a:solidFill>
                  <a:srgbClr val="00B050"/>
                </a:solidFill>
              </a:rPr>
              <a:t>risico’s die samenhangen met de introductie van invasieve soorten en schadelijke organismen of met het handelsverkeer in bijen voorkomen</a:t>
            </a:r>
            <a:r>
              <a:rPr lang="fr-FR" b="0" dirty="0">
                <a:solidFill>
                  <a:srgbClr val="00B050"/>
                </a:solidFill>
              </a:rPr>
              <a:t>	</a:t>
            </a:r>
            <a:endParaRPr lang="fr-FR" b="0" dirty="0" smtClean="0">
              <a:solidFill>
                <a:srgbClr val="00B050"/>
              </a:solidFill>
            </a:endParaRPr>
          </a:p>
          <a:p>
            <a:endParaRPr lang="fr-FR" b="0" dirty="0"/>
          </a:p>
          <a:p>
            <a:r>
              <a:rPr lang="fr-FR" b="0" dirty="0" smtClean="0"/>
              <a:t>a)</a:t>
            </a:r>
            <a:r>
              <a:rPr lang="nl-NL" b="0" dirty="0"/>
              <a:t> </a:t>
            </a:r>
            <a:r>
              <a:rPr lang="nl-NL" b="0" dirty="0" smtClean="0"/>
              <a:t>Ontwikkeling </a:t>
            </a:r>
            <a:r>
              <a:rPr lang="nl-NL" b="0" dirty="0"/>
              <a:t>van een </a:t>
            </a:r>
            <a:r>
              <a:rPr lang="nl-NL" b="0" dirty="0" err="1"/>
              <a:t>toezichtsprogramma</a:t>
            </a:r>
            <a:r>
              <a:rPr lang="nl-NL" b="0" dirty="0"/>
              <a:t> voor de kleine </a:t>
            </a:r>
            <a:r>
              <a:rPr lang="nl-NL" b="0" dirty="0" smtClean="0"/>
              <a:t>bijenkastkever (</a:t>
            </a:r>
            <a:r>
              <a:rPr lang="nl-NL" b="0" dirty="0" err="1" smtClean="0"/>
              <a:t>A.tumida</a:t>
            </a:r>
            <a:r>
              <a:rPr lang="nl-NL" b="0" dirty="0" smtClean="0"/>
              <a:t>) </a:t>
            </a:r>
            <a:r>
              <a:rPr lang="nl-NL" b="0" dirty="0"/>
              <a:t>in België</a:t>
            </a:r>
            <a:r>
              <a:rPr lang="fr-FR" b="0" dirty="0"/>
              <a:t>	</a:t>
            </a:r>
            <a:endParaRPr lang="fr-FR" b="0" dirty="0" smtClean="0"/>
          </a:p>
          <a:p>
            <a:endParaRPr lang="fr-FR" b="0" dirty="0" smtClean="0">
              <a:solidFill>
                <a:srgbClr val="FF0000"/>
              </a:solidFill>
            </a:endParaRPr>
          </a:p>
          <a:p>
            <a:pPr marL="285750" indent="-285750">
              <a:buFont typeface="Symbol" panose="05050102010706020507" pitchFamily="18" charset="2"/>
              <a:buChar char="Þ"/>
            </a:pPr>
            <a:r>
              <a:rPr lang="nl-BE" sz="1800" b="0" dirty="0"/>
              <a:t>actieve bewaking voor A. </a:t>
            </a:r>
            <a:r>
              <a:rPr lang="nl-BE" sz="1800" b="0" dirty="0" err="1"/>
              <a:t>tumida</a:t>
            </a:r>
            <a:r>
              <a:rPr lang="nl-BE" sz="1800" b="0" dirty="0"/>
              <a:t> </a:t>
            </a:r>
            <a:r>
              <a:rPr lang="nl-BE" sz="1800" b="0" dirty="0" smtClean="0"/>
              <a:t>vindt plaats in het kader van </a:t>
            </a:r>
            <a:r>
              <a:rPr lang="nl-BE" sz="1800" b="0" dirty="0" err="1"/>
              <a:t>HealthyBee</a:t>
            </a:r>
            <a:r>
              <a:rPr lang="nl-BE" sz="1800" b="0" dirty="0"/>
              <a:t>.</a:t>
            </a:r>
          </a:p>
          <a:p>
            <a:pPr marL="285750" indent="-285750">
              <a:buFont typeface="Symbol" panose="05050102010706020507" pitchFamily="18" charset="2"/>
              <a:buChar char="Þ"/>
            </a:pPr>
            <a:r>
              <a:rPr lang="nl-BE" sz="1800" b="0" dirty="0"/>
              <a:t>s</a:t>
            </a:r>
            <a:r>
              <a:rPr lang="nl-BE" sz="1800" b="0" dirty="0" smtClean="0"/>
              <a:t>ensibilisering </a:t>
            </a:r>
            <a:r>
              <a:rPr lang="nl-BE" sz="1800" b="0" dirty="0"/>
              <a:t>van de 200 </a:t>
            </a:r>
            <a:r>
              <a:rPr lang="nl-BE" sz="1800" b="0" dirty="0" smtClean="0"/>
              <a:t>bezochte imkers</a:t>
            </a:r>
            <a:endParaRPr lang="nl-BE" sz="1800" b="0" dirty="0"/>
          </a:p>
          <a:p>
            <a:pPr marL="285750" indent="-285750">
              <a:buFont typeface="Symbol" panose="05050102010706020507" pitchFamily="18" charset="2"/>
              <a:buChar char="Þ"/>
            </a:pPr>
            <a:r>
              <a:rPr lang="nl-BE" sz="1800" b="0" dirty="0"/>
              <a:t>8 </a:t>
            </a:r>
            <a:r>
              <a:rPr lang="nl-BE" sz="1800" b="0" dirty="0" smtClean="0"/>
              <a:t>risicogebieden geïdentificeerd </a:t>
            </a:r>
            <a:r>
              <a:rPr lang="nl-BE" sz="1800" b="0" dirty="0"/>
              <a:t>rond de grote (</a:t>
            </a:r>
            <a:r>
              <a:rPr lang="nl-BE" sz="1800" b="0" dirty="0" smtClean="0"/>
              <a:t>lucht)havens</a:t>
            </a:r>
            <a:r>
              <a:rPr lang="nl-BE" sz="1800" b="0" dirty="0"/>
              <a:t>:</a:t>
            </a:r>
          </a:p>
          <a:p>
            <a:r>
              <a:rPr lang="nl-BE" sz="1800" b="0" dirty="0" smtClean="0"/>
              <a:t>	enkele bijenhouders </a:t>
            </a:r>
            <a:r>
              <a:rPr lang="nl-BE" sz="1800" b="0" dirty="0"/>
              <a:t>geselecteerd </a:t>
            </a:r>
            <a:r>
              <a:rPr lang="nl-BE" sz="1800" b="0" dirty="0" smtClean="0"/>
              <a:t>(3/zone</a:t>
            </a:r>
            <a:r>
              <a:rPr lang="nl-BE" sz="1800" b="0" dirty="0"/>
              <a:t>) </a:t>
            </a:r>
            <a:r>
              <a:rPr lang="nl-BE" sz="1800" b="0" dirty="0" smtClean="0"/>
              <a:t>	</a:t>
            </a:r>
          </a:p>
          <a:p>
            <a:r>
              <a:rPr lang="nl-BE" sz="1800" b="0" dirty="0"/>
              <a:t>	k</a:t>
            </a:r>
            <a:r>
              <a:rPr lang="nl-BE" sz="1800" b="0" dirty="0" smtClean="0"/>
              <a:t>linisch </a:t>
            </a:r>
            <a:r>
              <a:rPr lang="nl-BE" sz="1800" b="0" dirty="0"/>
              <a:t>onderzoek - </a:t>
            </a:r>
            <a:r>
              <a:rPr lang="nl-BE" sz="1800" b="0" dirty="0" smtClean="0"/>
              <a:t>specifiek </a:t>
            </a:r>
            <a:r>
              <a:rPr lang="nl-BE" sz="1800" b="0" dirty="0"/>
              <a:t>voor A. </a:t>
            </a:r>
            <a:r>
              <a:rPr lang="nl-BE" sz="1800" b="0" dirty="0" err="1"/>
              <a:t>tumida</a:t>
            </a:r>
            <a:endParaRPr lang="en-US" sz="1800" b="0" dirty="0"/>
          </a:p>
        </p:txBody>
      </p:sp>
    </p:spTree>
    <p:extLst>
      <p:ext uri="{BB962C8B-B14F-4D97-AF65-F5344CB8AC3E}">
        <p14:creationId xmlns:p14="http://schemas.microsoft.com/office/powerpoint/2010/main" val="377864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18</a:t>
            </a:fld>
            <a:endParaRPr lang="nl-NL" altLang="en-US"/>
          </a:p>
        </p:txBody>
      </p:sp>
      <p:sp>
        <p:nvSpPr>
          <p:cNvPr id="12" name="Espace réservé du contenu 2"/>
          <p:cNvSpPr txBox="1">
            <a:spLocks/>
          </p:cNvSpPr>
          <p:nvPr/>
        </p:nvSpPr>
        <p:spPr bwMode="auto">
          <a:xfrm>
            <a:off x="755649" y="620689"/>
            <a:ext cx="79930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smtClean="0">
                <a:solidFill>
                  <a:srgbClr val="00B050"/>
                </a:solidFill>
              </a:rPr>
              <a:t>5. </a:t>
            </a:r>
            <a:r>
              <a:rPr lang="nl-NL" b="0" dirty="0" smtClean="0">
                <a:solidFill>
                  <a:srgbClr val="00B050"/>
                </a:solidFill>
              </a:rPr>
              <a:t>De </a:t>
            </a:r>
            <a:r>
              <a:rPr lang="nl-NL" b="0" dirty="0">
                <a:solidFill>
                  <a:srgbClr val="00B050"/>
                </a:solidFill>
              </a:rPr>
              <a:t>risico’s die samenhangen met de introductie van invasieve soorten en schadelijke organismen of met het handelsverkeer in bijen voorkomen</a:t>
            </a:r>
            <a:r>
              <a:rPr lang="fr-FR" b="0" dirty="0"/>
              <a:t>	</a:t>
            </a:r>
            <a:endParaRPr lang="fr-FR" b="0" dirty="0" smtClean="0"/>
          </a:p>
          <a:p>
            <a:endParaRPr lang="fr-FR" sz="1100" b="0" dirty="0"/>
          </a:p>
          <a:p>
            <a:r>
              <a:rPr lang="fr-FR" b="0" dirty="0" smtClean="0"/>
              <a:t>b)</a:t>
            </a:r>
            <a:r>
              <a:rPr lang="nl-NL" b="0" dirty="0"/>
              <a:t> </a:t>
            </a:r>
            <a:r>
              <a:rPr lang="nl-NL" b="0" dirty="0" smtClean="0"/>
              <a:t>Opvolging </a:t>
            </a:r>
            <a:r>
              <a:rPr lang="nl-NL" b="0" dirty="0"/>
              <a:t>en implementatie van de maatregelen voor de preventie en de uitroeiing van de Aziatische hoornaar die bepaald zijn in de Europese EEE-Verordening</a:t>
            </a:r>
            <a:endParaRPr lang="fr-FR" b="0" dirty="0" smtClean="0"/>
          </a:p>
          <a:p>
            <a:pPr marL="342900" indent="-342900">
              <a:buFont typeface="Symbol" panose="05050102010706020507" pitchFamily="18" charset="2"/>
              <a:buChar char="Þ"/>
            </a:pPr>
            <a:r>
              <a:rPr lang="nl-BE" sz="1800" b="0" dirty="0" smtClean="0"/>
              <a:t>Samenwerking tussen federale en regionale overheden binnen de werkgroep bijen </a:t>
            </a:r>
          </a:p>
          <a:p>
            <a:pPr marL="342900" indent="-342900">
              <a:buFont typeface="Symbol" panose="05050102010706020507" pitchFamily="18" charset="2"/>
              <a:buChar char="Þ"/>
            </a:pPr>
            <a:r>
              <a:rPr lang="fr-FR" sz="1800" b="0" dirty="0" smtClean="0"/>
              <a:t>IAS </a:t>
            </a:r>
            <a:r>
              <a:rPr lang="fr-FR" sz="1800" b="0" dirty="0"/>
              <a:t>c</a:t>
            </a:r>
            <a:r>
              <a:rPr lang="fr-FR" sz="1800" b="0" dirty="0" smtClean="0"/>
              <a:t>omité</a:t>
            </a:r>
          </a:p>
          <a:p>
            <a:r>
              <a:rPr lang="fr-FR" b="0" dirty="0"/>
              <a:t>	</a:t>
            </a:r>
          </a:p>
          <a:p>
            <a:r>
              <a:rPr lang="fr-FR" b="0" dirty="0" smtClean="0"/>
              <a:t>c) </a:t>
            </a:r>
            <a:r>
              <a:rPr lang="fr-FR" b="0" dirty="0" err="1" smtClean="0"/>
              <a:t>Apirisk</a:t>
            </a:r>
            <a:r>
              <a:rPr lang="fr-FR" b="0" dirty="0"/>
              <a:t>	</a:t>
            </a:r>
            <a:endParaRPr lang="fr-FR" b="0" dirty="0" smtClean="0"/>
          </a:p>
          <a:p>
            <a:pPr marL="342900" indent="-342900">
              <a:buFont typeface="Symbol" panose="05050102010706020507" pitchFamily="18" charset="2"/>
              <a:buChar char="Þ"/>
            </a:pPr>
            <a:r>
              <a:rPr lang="nl-BE" sz="1800" b="0" dirty="0"/>
              <a:t>introductie van pathogenen door pollen, bijen en geïmporteerde producten?</a:t>
            </a:r>
          </a:p>
          <a:p>
            <a:pPr marL="342900" indent="-342900">
              <a:buFont typeface="Symbol" panose="05050102010706020507" pitchFamily="18" charset="2"/>
              <a:buChar char="Þ"/>
            </a:pPr>
            <a:r>
              <a:rPr lang="nl-BE" sz="1800" b="0" dirty="0"/>
              <a:t>Risico voor planten en </a:t>
            </a:r>
            <a:r>
              <a:rPr lang="nl-BE" sz="1800" dirty="0" err="1"/>
              <a:t>bestuivers</a:t>
            </a:r>
            <a:r>
              <a:rPr lang="nl-BE" sz="1800" b="0" dirty="0"/>
              <a:t>: detectie, transmissie en aanbevelingen?</a:t>
            </a:r>
            <a:endParaRPr lang="fr-FR" sz="1800" b="0" dirty="0"/>
          </a:p>
        </p:txBody>
      </p:sp>
    </p:spTree>
    <p:extLst>
      <p:ext uri="{BB962C8B-B14F-4D97-AF65-F5344CB8AC3E}">
        <p14:creationId xmlns:p14="http://schemas.microsoft.com/office/powerpoint/2010/main" val="14227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r>
              <a:rPr lang="fr-FR" dirty="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19</a:t>
            </a:fld>
            <a:endParaRPr lang="nl-NL" altLang="en-US"/>
          </a:p>
        </p:txBody>
      </p:sp>
      <p:sp>
        <p:nvSpPr>
          <p:cNvPr id="12" name="Espace réservé du contenu 2"/>
          <p:cNvSpPr txBox="1">
            <a:spLocks/>
          </p:cNvSpPr>
          <p:nvPr/>
        </p:nvSpPr>
        <p:spPr bwMode="auto">
          <a:xfrm>
            <a:off x="755649" y="692697"/>
            <a:ext cx="7993063"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defRPr sz="2000" kern="1200">
                <a:solidFill>
                  <a:schemeClr val="tx1"/>
                </a:solidFill>
                <a:latin typeface="+mn-lt"/>
                <a:ea typeface="+mn-ea"/>
                <a:cs typeface="+mn-cs"/>
              </a:defRPr>
            </a:lvl1pPr>
            <a:lvl2pPr marL="179388" algn="l" rtl="0" eaLnBrk="1" fontAlgn="base" hangingPunct="1">
              <a:spcBef>
                <a:spcPct val="20000"/>
              </a:spcBef>
              <a:spcAft>
                <a:spcPct val="0"/>
              </a:spcAft>
              <a:defRPr sz="1600" b="1" kern="1200">
                <a:solidFill>
                  <a:schemeClr val="tx1"/>
                </a:solidFill>
                <a:latin typeface="+mn-lt"/>
                <a:ea typeface="+mn-ea"/>
                <a:cs typeface="+mn-cs"/>
              </a:defRPr>
            </a:lvl2pPr>
            <a:lvl3pPr marL="358775" algn="l" rtl="0" eaLnBrk="1" fontAlgn="base" hangingPunct="1">
              <a:spcBef>
                <a:spcPct val="20000"/>
              </a:spcBef>
              <a:spcAft>
                <a:spcPct val="0"/>
              </a:spcAft>
              <a:defRPr sz="1600" kern="1200">
                <a:solidFill>
                  <a:schemeClr val="tx1"/>
                </a:solidFill>
                <a:latin typeface="+mn-lt"/>
                <a:ea typeface="+mn-ea"/>
                <a:cs typeface="+mn-cs"/>
              </a:defRPr>
            </a:lvl3pPr>
            <a:lvl4pPr marL="714375" indent="-176213" algn="l" rtl="0" eaLnBrk="1" fontAlgn="base" hangingPunct="1">
              <a:spcBef>
                <a:spcPct val="20000"/>
              </a:spcBef>
              <a:spcAft>
                <a:spcPct val="0"/>
              </a:spcAft>
              <a:buChar char="•"/>
              <a:defRPr sz="1600" b="1" kern="1200">
                <a:solidFill>
                  <a:schemeClr val="tx1"/>
                </a:solidFill>
                <a:latin typeface="+mn-lt"/>
                <a:ea typeface="+mn-ea"/>
                <a:cs typeface="+mn-cs"/>
              </a:defRPr>
            </a:lvl4pPr>
            <a:lvl5pPr marL="893763" algn="l" rtl="0" eaLnBrk="1" fontAlgn="base" hangingPunct="1">
              <a:spcBef>
                <a:spcPct val="20000"/>
              </a:spcBef>
              <a:spcAft>
                <a:spcPct val="0"/>
              </a:spcAft>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startAt="6"/>
            </a:pPr>
            <a:r>
              <a:rPr lang="nl-NL" b="0" dirty="0" smtClean="0">
                <a:solidFill>
                  <a:srgbClr val="00B050"/>
                </a:solidFill>
              </a:rPr>
              <a:t>De </a:t>
            </a:r>
            <a:r>
              <a:rPr lang="nl-NL" b="0" dirty="0">
                <a:solidFill>
                  <a:srgbClr val="00B050"/>
                </a:solidFill>
              </a:rPr>
              <a:t>verplichte bestrijding van distels die schadelijk zijn voor de landbouwactiviteit herzien</a:t>
            </a:r>
            <a:r>
              <a:rPr lang="fr-FR" b="0" dirty="0">
                <a:solidFill>
                  <a:srgbClr val="00B050"/>
                </a:solidFill>
              </a:rPr>
              <a:t>	</a:t>
            </a:r>
            <a:endParaRPr lang="fr-FR" b="0" dirty="0" smtClean="0">
              <a:solidFill>
                <a:srgbClr val="00B050"/>
              </a:solidFill>
            </a:endParaRPr>
          </a:p>
          <a:p>
            <a:pPr marL="457200" indent="-457200">
              <a:buAutoNum type="arabicPeriod" startAt="6"/>
            </a:pPr>
            <a:endParaRPr lang="fr-FR" b="0" dirty="0" smtClean="0"/>
          </a:p>
          <a:p>
            <a:pPr marL="342900" indent="-342900">
              <a:buFont typeface="Symbol" panose="05050102010706020507" pitchFamily="18" charset="2"/>
              <a:buChar char="Þ"/>
            </a:pPr>
            <a:r>
              <a:rPr lang="nl-BE" sz="1800" b="0" dirty="0"/>
              <a:t>m</a:t>
            </a:r>
            <a:r>
              <a:rPr lang="nl-BE" sz="1800" b="0" dirty="0" smtClean="0"/>
              <a:t>omentele actualisatie: advies </a:t>
            </a:r>
            <a:r>
              <a:rPr lang="nl-BE" sz="1800" b="0" dirty="0" err="1" smtClean="0"/>
              <a:t>WetCom</a:t>
            </a:r>
            <a:r>
              <a:rPr lang="nl-BE" sz="1800" b="0" dirty="0" smtClean="0"/>
              <a:t> </a:t>
            </a:r>
            <a:r>
              <a:rPr lang="nl-BE" sz="1800" b="0" dirty="0"/>
              <a:t>2016/16 van </a:t>
            </a:r>
            <a:r>
              <a:rPr lang="nl-BE" sz="1800" b="0" dirty="0" smtClean="0"/>
              <a:t>13/01/2017 </a:t>
            </a:r>
            <a:r>
              <a:rPr lang="nl-BE" sz="1800" b="0" dirty="0"/>
              <a:t>en andere bijdragen </a:t>
            </a:r>
            <a:r>
              <a:rPr lang="nl-BE" sz="1800" b="0" dirty="0" smtClean="0"/>
              <a:t>worden onderzocht</a:t>
            </a:r>
          </a:p>
          <a:p>
            <a:endParaRPr lang="fr-FR" b="0" dirty="0">
              <a:solidFill>
                <a:srgbClr val="00B050"/>
              </a:solidFill>
            </a:endParaRPr>
          </a:p>
          <a:p>
            <a:pPr marL="457200" indent="-457200">
              <a:buAutoNum type="arabicPeriod" startAt="7"/>
            </a:pPr>
            <a:r>
              <a:rPr lang="nl-NL" b="0" dirty="0" smtClean="0">
                <a:solidFill>
                  <a:srgbClr val="00B050"/>
                </a:solidFill>
              </a:rPr>
              <a:t>Voor </a:t>
            </a:r>
            <a:r>
              <a:rPr lang="nl-NL" b="0" dirty="0">
                <a:solidFill>
                  <a:srgbClr val="00B050"/>
                </a:solidFill>
              </a:rPr>
              <a:t>maatregelen ten voordele van de </a:t>
            </a:r>
            <a:r>
              <a:rPr lang="nl-NL" b="0" dirty="0" err="1">
                <a:solidFill>
                  <a:srgbClr val="00B050"/>
                </a:solidFill>
              </a:rPr>
              <a:t>bestuivers</a:t>
            </a:r>
            <a:r>
              <a:rPr lang="nl-NL" b="0" dirty="0">
                <a:solidFill>
                  <a:srgbClr val="00B050"/>
                </a:solidFill>
              </a:rPr>
              <a:t> sensibiliseren en deze stimuleren</a:t>
            </a:r>
            <a:r>
              <a:rPr lang="fr-FR" b="0" dirty="0">
                <a:solidFill>
                  <a:srgbClr val="00B050"/>
                </a:solidFill>
              </a:rPr>
              <a:t>	</a:t>
            </a:r>
            <a:endParaRPr lang="fr-FR" b="0" dirty="0" smtClean="0">
              <a:solidFill>
                <a:srgbClr val="00B050"/>
              </a:solidFill>
            </a:endParaRPr>
          </a:p>
          <a:p>
            <a:endParaRPr lang="fr-FR" b="0" dirty="0">
              <a:solidFill>
                <a:srgbClr val="00B050"/>
              </a:solidFill>
            </a:endParaRPr>
          </a:p>
          <a:p>
            <a:pPr marL="457200" indent="-457200">
              <a:buAutoNum type="arabicPeriod" startAt="8"/>
            </a:pPr>
            <a:r>
              <a:rPr lang="nl-NL" b="0" dirty="0" smtClean="0">
                <a:solidFill>
                  <a:srgbClr val="00B050"/>
                </a:solidFill>
              </a:rPr>
              <a:t>Het </a:t>
            </a:r>
            <a:r>
              <a:rPr lang="nl-NL" b="0" dirty="0">
                <a:solidFill>
                  <a:srgbClr val="00B050"/>
                </a:solidFill>
              </a:rPr>
              <a:t>overleg en de nationale coherentie versterken: ondersteuning van de werkzaamheden van de Werkgroep </a:t>
            </a:r>
            <a:r>
              <a:rPr lang="nl-NL" b="0" dirty="0" smtClean="0">
                <a:solidFill>
                  <a:srgbClr val="00B050"/>
                </a:solidFill>
              </a:rPr>
              <a:t>Bijen</a:t>
            </a:r>
            <a:endParaRPr lang="fr-FR" b="0" dirty="0" smtClean="0">
              <a:solidFill>
                <a:srgbClr val="00B050"/>
              </a:solidFill>
            </a:endParaRPr>
          </a:p>
          <a:p>
            <a:pPr marL="457200" indent="-457200">
              <a:buAutoNum type="arabicPeriod" startAt="8"/>
            </a:pPr>
            <a:endParaRPr lang="fr-FR" sz="1800" b="0" dirty="0" smtClean="0">
              <a:solidFill>
                <a:srgbClr val="00B050"/>
              </a:solidFill>
            </a:endParaRPr>
          </a:p>
          <a:p>
            <a:pPr marL="342900" indent="-342900">
              <a:buFont typeface="Symbol" panose="05050102010706020507" pitchFamily="18" charset="2"/>
              <a:buChar char="Þ"/>
            </a:pPr>
            <a:r>
              <a:rPr lang="nl-BE" sz="1800" b="0" dirty="0"/>
              <a:t>o</a:t>
            </a:r>
            <a:r>
              <a:rPr lang="nl-BE" sz="1800" b="0" dirty="0" smtClean="0"/>
              <a:t>ndersteuning van de organisatie van het nationale colloquium </a:t>
            </a:r>
            <a:endParaRPr lang="nl-BE" sz="1800" b="0" dirty="0"/>
          </a:p>
        </p:txBody>
      </p:sp>
    </p:spTree>
    <p:extLst>
      <p:ext uri="{BB962C8B-B14F-4D97-AF65-F5344CB8AC3E}">
        <p14:creationId xmlns:p14="http://schemas.microsoft.com/office/powerpoint/2010/main" val="35168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nl-BE" sz="2400" dirty="0"/>
              <a:t>Korte </a:t>
            </a:r>
            <a:r>
              <a:rPr lang="nl-BE" sz="2400" dirty="0" smtClean="0"/>
              <a:t>ontstaansgeschiedenis:</a:t>
            </a:r>
            <a:endParaRPr lang="nl-BE" sz="2400" dirty="0"/>
          </a:p>
          <a:p>
            <a:endParaRPr lang="nl-BE" sz="2400" dirty="0"/>
          </a:p>
          <a:p>
            <a:r>
              <a:rPr lang="nl-BE" sz="2400" dirty="0" smtClean="0"/>
              <a:t>- de </a:t>
            </a:r>
            <a:r>
              <a:rPr lang="nl-BE" sz="2400" dirty="0"/>
              <a:t>balans van </a:t>
            </a:r>
            <a:r>
              <a:rPr lang="nl-BE" sz="2400" dirty="0" smtClean="0"/>
              <a:t>het Federale bijenplan </a:t>
            </a:r>
            <a:r>
              <a:rPr lang="nl-BE" sz="2400" dirty="0"/>
              <a:t>2012-2014</a:t>
            </a:r>
          </a:p>
          <a:p>
            <a:r>
              <a:rPr lang="nl-BE" sz="2400" dirty="0" smtClean="0"/>
              <a:t>- overleg</a:t>
            </a:r>
            <a:endParaRPr lang="nl-BE" sz="2400" dirty="0"/>
          </a:p>
          <a:p>
            <a:r>
              <a:rPr lang="nl-BE" sz="2400" dirty="0" smtClean="0"/>
              <a:t>- interacties </a:t>
            </a:r>
            <a:r>
              <a:rPr lang="nl-BE" sz="2400" dirty="0"/>
              <a:t>binnen de </a:t>
            </a:r>
            <a:r>
              <a:rPr lang="nl-BE" sz="2400" dirty="0" smtClean="0"/>
              <a:t>werkgroep bijen</a:t>
            </a:r>
            <a:endParaRPr lang="nl-BE" sz="2400" dirty="0"/>
          </a:p>
          <a:p>
            <a:r>
              <a:rPr lang="nl-BE" sz="2400" dirty="0" smtClean="0"/>
              <a:t>- gezamenlijk opstellen </a:t>
            </a:r>
            <a:r>
              <a:rPr lang="nl-BE" sz="2400" dirty="0"/>
              <a:t>binnen de Federale </a:t>
            </a:r>
            <a:r>
              <a:rPr lang="nl-BE" sz="2400" dirty="0" err="1"/>
              <a:t>Task</a:t>
            </a:r>
            <a:r>
              <a:rPr lang="nl-BE" sz="2400" dirty="0"/>
              <a:t> Force</a:t>
            </a:r>
          </a:p>
          <a:p>
            <a:r>
              <a:rPr lang="nl-BE" sz="2400" dirty="0" smtClean="0"/>
              <a:t>- openbare </a:t>
            </a:r>
            <a:r>
              <a:rPr lang="nl-BE" sz="2400" dirty="0"/>
              <a:t>raadpleging </a:t>
            </a:r>
            <a:r>
              <a:rPr lang="nl-BE" sz="2400" dirty="0" smtClean="0"/>
              <a:t>06/03/17 - 04/05/17</a:t>
            </a:r>
            <a:r>
              <a:rPr lang="fr-BE" sz="2400" dirty="0" smtClean="0"/>
              <a:t>	</a:t>
            </a:r>
          </a:p>
          <a:p>
            <a:pPr marL="342900" indent="-342900">
              <a:buFontTx/>
              <a:buChar char="-"/>
            </a:pPr>
            <a:endParaRPr lang="fr-BE" sz="2400" dirty="0" smtClean="0"/>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2</a:t>
            </a:fld>
            <a:endParaRPr lang="nl-NL" altLang="en-US"/>
          </a:p>
        </p:txBody>
      </p:sp>
      <p:sp>
        <p:nvSpPr>
          <p:cNvPr id="6" name="Rectangle 4"/>
          <p:cNvSpPr txBox="1">
            <a:spLocks noChangeArrowheads="1"/>
          </p:cNvSpPr>
          <p:nvPr/>
        </p:nvSpPr>
        <p:spPr bwMode="auto">
          <a:xfrm>
            <a:off x="755650" y="547688"/>
            <a:ext cx="784860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kern="12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2pPr>
            <a:lvl3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3pPr>
            <a:lvl4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4pPr>
            <a:lvl5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5pPr>
            <a:lvl6pPr marL="4572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6pPr>
            <a:lvl7pPr marL="9144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7pPr>
            <a:lvl8pPr marL="13716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8pPr>
            <a:lvl9pPr marL="18288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9pPr>
          </a:lstStyle>
          <a:p>
            <a:r>
              <a:rPr lang="nl-BE" altLang="en-US" b="0" dirty="0" smtClean="0">
                <a:solidFill>
                  <a:srgbClr val="00B050"/>
                </a:solidFill>
              </a:rPr>
              <a:t>Federaal bijenplan 2017-2019</a:t>
            </a:r>
          </a:p>
        </p:txBody>
      </p:sp>
    </p:spTree>
    <p:extLst>
      <p:ext uri="{BB962C8B-B14F-4D97-AF65-F5344CB8AC3E}">
        <p14:creationId xmlns:p14="http://schemas.microsoft.com/office/powerpoint/2010/main" val="1412555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chor="ctr"/>
          <a:lstStyle/>
          <a:p>
            <a:pPr algn="ctr"/>
            <a:r>
              <a:rPr lang="fr-BE" dirty="0" err="1" smtClean="0"/>
              <a:t>Bedankt</a:t>
            </a:r>
            <a:r>
              <a:rPr lang="fr-BE" dirty="0" smtClean="0"/>
              <a:t>!</a:t>
            </a:r>
            <a:endParaRPr lang="en-US" dirty="0"/>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20</a:t>
            </a:fld>
            <a:endParaRPr lang="nl-NL" altLang="en-US"/>
          </a:p>
        </p:txBody>
      </p:sp>
    </p:spTree>
    <p:extLst>
      <p:ext uri="{BB962C8B-B14F-4D97-AF65-F5344CB8AC3E}">
        <p14:creationId xmlns:p14="http://schemas.microsoft.com/office/powerpoint/2010/main" val="1882766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342900" indent="-342900">
              <a:buFont typeface="Arial" panose="020B0604020202020204" pitchFamily="34" charset="0"/>
              <a:buChar char="•"/>
            </a:pPr>
            <a:endParaRPr lang="fr-BE" sz="2400" dirty="0" smtClean="0"/>
          </a:p>
          <a:p>
            <a:pPr marL="342900" indent="-342900">
              <a:buFont typeface="Arial" panose="020B0604020202020204" pitchFamily="34" charset="0"/>
              <a:buChar char="•"/>
            </a:pPr>
            <a:r>
              <a:rPr lang="nl-BE" sz="2400" dirty="0" smtClean="0"/>
              <a:t>Waarom een federaal bijenplan?</a:t>
            </a:r>
          </a:p>
          <a:p>
            <a:pPr marL="342900" indent="-342900">
              <a:buFont typeface="Arial" panose="020B0604020202020204" pitchFamily="34" charset="0"/>
              <a:buChar char="•"/>
            </a:pPr>
            <a:endParaRPr lang="nl-BE" sz="2400" dirty="0" smtClean="0"/>
          </a:p>
          <a:p>
            <a:pPr marL="342900" indent="-342900">
              <a:buFont typeface="Arial" panose="020B0604020202020204" pitchFamily="34" charset="0"/>
              <a:buChar char="•"/>
            </a:pPr>
            <a:r>
              <a:rPr lang="nl-BE" sz="2400" dirty="0" smtClean="0"/>
              <a:t>Wat zijn de federale missies ?</a:t>
            </a:r>
            <a:endParaRPr lang="nl-BE" sz="2400" dirty="0"/>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3</a:t>
            </a:fld>
            <a:endParaRPr lang="nl-NL" altLang="en-US"/>
          </a:p>
        </p:txBody>
      </p:sp>
      <p:sp>
        <p:nvSpPr>
          <p:cNvPr id="6" name="Rectangle 4"/>
          <p:cNvSpPr txBox="1">
            <a:spLocks noChangeArrowheads="1"/>
          </p:cNvSpPr>
          <p:nvPr/>
        </p:nvSpPr>
        <p:spPr bwMode="auto">
          <a:xfrm>
            <a:off x="755650" y="547688"/>
            <a:ext cx="784860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kern="12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2pPr>
            <a:lvl3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3pPr>
            <a:lvl4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4pPr>
            <a:lvl5pPr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5pPr>
            <a:lvl6pPr marL="4572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6pPr>
            <a:lvl7pPr marL="9144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7pPr>
            <a:lvl8pPr marL="13716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8pPr>
            <a:lvl9pPr marL="1828800" algn="l" rtl="0" eaLnBrk="1" fontAlgn="base" hangingPunct="1">
              <a:spcBef>
                <a:spcPct val="0"/>
              </a:spcBef>
              <a:spcAft>
                <a:spcPct val="0"/>
              </a:spcAft>
              <a:defRPr sz="3000">
                <a:solidFill>
                  <a:schemeClr val="tx2"/>
                </a:solidFill>
                <a:latin typeface="Trebuchet MS" panose="020B0603020202020204" pitchFamily="34" charset="0"/>
                <a:cs typeface="Arial" panose="020B0604020202020204" pitchFamily="34" charset="0"/>
              </a:defRPr>
            </a:lvl9pPr>
          </a:lstStyle>
          <a:p>
            <a:r>
              <a:rPr lang="nl-BE" altLang="en-US" b="0" dirty="0" smtClean="0">
                <a:solidFill>
                  <a:srgbClr val="00B050"/>
                </a:solidFill>
              </a:rPr>
              <a:t>Federaal bijenplan 2017-2019</a:t>
            </a:r>
          </a:p>
        </p:txBody>
      </p:sp>
    </p:spTree>
    <p:extLst>
      <p:ext uri="{BB962C8B-B14F-4D97-AF65-F5344CB8AC3E}">
        <p14:creationId xmlns:p14="http://schemas.microsoft.com/office/powerpoint/2010/main" val="3904668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7"/>
          <p:cNvSpPr>
            <a:spLocks noGrp="1" noChangeArrowheads="1"/>
          </p:cNvSpPr>
          <p:nvPr>
            <p:ph type="body" idx="1"/>
          </p:nvPr>
        </p:nvSpPr>
        <p:spPr>
          <a:xfrm>
            <a:off x="2843808" y="1700808"/>
            <a:ext cx="5256833" cy="3888432"/>
          </a:xfrm>
        </p:spPr>
        <p:txBody>
          <a:bodyPr/>
          <a:lstStyle/>
          <a:p>
            <a:pPr lvl="0"/>
            <a:r>
              <a:rPr lang="fr-BE" dirty="0"/>
              <a:t>90 % van de </a:t>
            </a:r>
            <a:r>
              <a:rPr lang="nl-NL" dirty="0"/>
              <a:t>wilde bloeiende plantensoorten zijn afhankelijk, of ten minste gedeeltelijk, van de bestuiving door dieren</a:t>
            </a:r>
          </a:p>
          <a:p>
            <a:pPr lvl="0"/>
            <a:r>
              <a:rPr lang="fr-BE" dirty="0"/>
              <a:t>   </a:t>
            </a:r>
          </a:p>
          <a:p>
            <a:pPr lvl="0"/>
            <a:r>
              <a:rPr lang="fr-BE" dirty="0"/>
              <a:t>	</a:t>
            </a:r>
          </a:p>
          <a:p>
            <a:r>
              <a:rPr lang="nl-NL" dirty="0"/>
              <a:t>Meer dan 75% van de belangrijkste gewassen in ons voedsel zijn afhankelijk, op verschillende niveaus, van de bestuiving door dieren met betrekking tot kwantiteit of kwaliteit</a:t>
            </a:r>
          </a:p>
          <a:p>
            <a:pPr lvl="0"/>
            <a:r>
              <a:rPr lang="fr-BE" dirty="0"/>
              <a:t>		</a:t>
            </a:r>
            <a:endParaRPr lang="nl-BE" altLang="en-US" dirty="0"/>
          </a:p>
          <a:p>
            <a:r>
              <a:rPr lang="fr-BE" dirty="0" smtClean="0"/>
              <a:t>  </a:t>
            </a:r>
          </a:p>
          <a:p>
            <a:r>
              <a:rPr lang="fr-BE" sz="1800" i="1" dirty="0" smtClean="0"/>
              <a:t>			Bron: IPBES</a:t>
            </a:r>
            <a:endParaRPr lang="en-US" sz="1800" i="1" dirty="0"/>
          </a:p>
          <a:p>
            <a:pPr lvl="0"/>
            <a:r>
              <a:rPr lang="fr-BE" dirty="0" smtClean="0"/>
              <a:t>		</a:t>
            </a:r>
            <a:endParaRPr lang="nl-BE" altLang="en-US" dirty="0" smtClean="0"/>
          </a:p>
        </p:txBody>
      </p:sp>
      <p:pic>
        <p:nvPicPr>
          <p:cNvPr id="5126" name="Picture 6" descr="https://collab.health.fgov.be/sites/Transversal/CW/IM/sim/Templates/Sustainable%20Development%20Goals_Dutch_RGB-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1700808"/>
            <a:ext cx="1627510" cy="1627510"/>
          </a:xfrm>
          <a:prstGeom prst="rect">
            <a:avLst/>
          </a:prstGeom>
          <a:noFill/>
          <a:extLst>
            <a:ext uri="{909E8E84-426E-40DD-AFC4-6F175D3DCCD1}">
              <a14:hiddenFill xmlns:a14="http://schemas.microsoft.com/office/drawing/2010/main">
                <a:solidFill>
                  <a:srgbClr val="FFFFFF"/>
                </a:solidFill>
              </a14:hiddenFill>
            </a:ext>
          </a:extLst>
        </p:spPr>
      </p:pic>
      <p:sp>
        <p:nvSpPr>
          <p:cNvPr id="5122" name="Slide Number Placeholder 5"/>
          <p:cNvSpPr>
            <a:spLocks noGrp="1"/>
          </p:cNvSpPr>
          <p:nvPr>
            <p:ph type="sldNum" sz="quarter" idx="12"/>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A48E357-BC91-4560-9F5E-170E6297F769}" type="slidenum">
              <a:rPr lang="nl-NL" altLang="en-US" smtClean="0">
                <a:solidFill>
                  <a:srgbClr val="9F9683"/>
                </a:solidFill>
              </a:rPr>
              <a:pPr/>
              <a:t>4</a:t>
            </a:fld>
            <a:endParaRPr lang="nl-NL" altLang="en-US" smtClean="0">
              <a:solidFill>
                <a:srgbClr val="9F9683"/>
              </a:solidFill>
            </a:endParaRPr>
          </a:p>
        </p:txBody>
      </p:sp>
      <p:sp>
        <p:nvSpPr>
          <p:cNvPr id="5123" name="Rectangle 16"/>
          <p:cNvSpPr>
            <a:spLocks noGrp="1" noChangeArrowheads="1"/>
          </p:cNvSpPr>
          <p:nvPr>
            <p:ph type="title"/>
          </p:nvPr>
        </p:nvSpPr>
        <p:spPr/>
        <p:txBody>
          <a:bodyPr/>
          <a:lstStyle/>
          <a:p>
            <a:r>
              <a:rPr lang="fr-BE" altLang="en-US" dirty="0" err="1">
                <a:solidFill>
                  <a:srgbClr val="00B050"/>
                </a:solidFill>
              </a:rPr>
              <a:t>Bijen</a:t>
            </a:r>
            <a:r>
              <a:rPr lang="fr-BE" altLang="en-US" dirty="0">
                <a:solidFill>
                  <a:srgbClr val="00B050"/>
                </a:solidFill>
              </a:rPr>
              <a:t> – onze </a:t>
            </a:r>
            <a:r>
              <a:rPr lang="fr-BE" altLang="en-US" dirty="0" err="1">
                <a:solidFill>
                  <a:srgbClr val="00B050"/>
                </a:solidFill>
              </a:rPr>
              <a:t>gezondheid</a:t>
            </a:r>
            <a:endParaRPr lang="en-US" altLang="en-US" dirty="0" smtClean="0">
              <a:solidFill>
                <a:srgbClr val="00B050"/>
              </a:solidFill>
            </a:endParaRPr>
          </a:p>
        </p:txBody>
      </p:sp>
      <p:pic>
        <p:nvPicPr>
          <p:cNvPr id="6" name="Picture 4" descr="https://collab.health.fgov.be/sites/Transversal/CW/IM/sim/Templates/Sustainable%20Development%20Goals_Dutch_RGB-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600" y="3616251"/>
            <a:ext cx="1627510"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083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ltLang="en-US" dirty="0" err="1">
                <a:solidFill>
                  <a:srgbClr val="00B050"/>
                </a:solidFill>
              </a:rPr>
              <a:t>Bijen</a:t>
            </a:r>
            <a:r>
              <a:rPr lang="fr-BE" altLang="en-US" dirty="0">
                <a:solidFill>
                  <a:srgbClr val="00B050"/>
                </a:solidFill>
              </a:rPr>
              <a:t> – onze </a:t>
            </a:r>
            <a:r>
              <a:rPr lang="fr-BE" altLang="en-US" dirty="0" err="1">
                <a:solidFill>
                  <a:srgbClr val="00B050"/>
                </a:solidFill>
              </a:rPr>
              <a:t>gezondheid</a:t>
            </a:r>
            <a:endParaRPr lang="en-US" dirty="0">
              <a:solidFill>
                <a:srgbClr val="00B050"/>
              </a:solidFill>
            </a:endParaRP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5</a:t>
            </a:fld>
            <a:endParaRPr lang="nl-NL" altLang="en-US"/>
          </a:p>
        </p:txBody>
      </p:sp>
      <p:sp>
        <p:nvSpPr>
          <p:cNvPr id="3" name="Espace réservé du contenu 2"/>
          <p:cNvSpPr>
            <a:spLocks noGrp="1"/>
          </p:cNvSpPr>
          <p:nvPr>
            <p:ph idx="1"/>
          </p:nvPr>
        </p:nvSpPr>
        <p:spPr>
          <a:xfrm>
            <a:off x="923593" y="1820467"/>
            <a:ext cx="7993063" cy="2508032"/>
          </a:xfrm>
        </p:spPr>
        <p:txBody>
          <a:bodyPr/>
          <a:lstStyle/>
          <a:p>
            <a:r>
              <a:rPr lang="en-US" b="1" dirty="0" smtClean="0"/>
              <a:t>“Global </a:t>
            </a:r>
            <a:r>
              <a:rPr lang="en-US" b="1" dirty="0"/>
              <a:t>malnutrition overlaps with pollinator-dependent micronutrient </a:t>
            </a:r>
            <a:r>
              <a:rPr lang="en-US" b="1" dirty="0" smtClean="0"/>
              <a:t>production”</a:t>
            </a:r>
          </a:p>
          <a:p>
            <a:r>
              <a:rPr lang="en-US" sz="1600" dirty="0" smtClean="0"/>
              <a:t>Chaplin-Kramer</a:t>
            </a:r>
            <a:r>
              <a:rPr lang="en-US" sz="1600" dirty="0"/>
              <a:t>, R., </a:t>
            </a:r>
            <a:r>
              <a:rPr lang="en-US" sz="1600" dirty="0" err="1"/>
              <a:t>Dombeck</a:t>
            </a:r>
            <a:r>
              <a:rPr lang="en-US" sz="1600" dirty="0"/>
              <a:t>, E., Gerber, J. </a:t>
            </a:r>
            <a:r>
              <a:rPr lang="en-US" sz="1600" i="1" dirty="0"/>
              <a:t>et al</a:t>
            </a:r>
            <a:r>
              <a:rPr lang="en-US" sz="1600" dirty="0"/>
              <a:t>. (2014). Global malnutrition overlaps with pollinator-dependent micronutrient production. </a:t>
            </a:r>
            <a:r>
              <a:rPr lang="en-US" sz="1600" i="1" dirty="0"/>
              <a:t>Proceedings of the Royal Society B. </a:t>
            </a:r>
            <a:endParaRPr lang="en-US" sz="1600" i="1" dirty="0" smtClean="0"/>
          </a:p>
          <a:p>
            <a:endParaRPr lang="en-US" sz="1600" b="1" dirty="0"/>
          </a:p>
          <a:p>
            <a:r>
              <a:rPr lang="en-US" b="1" dirty="0" smtClean="0"/>
              <a:t>“Effects </a:t>
            </a:r>
            <a:r>
              <a:rPr lang="en-US" b="1" dirty="0"/>
              <a:t>of decreases of animal pollinators on human nutrition and global health: a modelling </a:t>
            </a:r>
            <a:r>
              <a:rPr lang="en-US" b="1" dirty="0" smtClean="0"/>
              <a:t>analysis”</a:t>
            </a:r>
            <a:endParaRPr lang="en-US" b="1" dirty="0"/>
          </a:p>
          <a:p>
            <a:r>
              <a:rPr lang="en-US" sz="1600" dirty="0"/>
              <a:t>Smith, M., Singh, G., </a:t>
            </a:r>
            <a:r>
              <a:rPr lang="en-US" sz="1600" dirty="0" err="1"/>
              <a:t>Mozaffarian</a:t>
            </a:r>
            <a:r>
              <a:rPr lang="en-US" sz="1600" dirty="0"/>
              <a:t>, D. &amp; Myers, S. (2015) Effects of decreases of animal pollinators on human nutrition and global health: a modelling analysis. The </a:t>
            </a:r>
            <a:r>
              <a:rPr lang="en-US" sz="1600" dirty="0" smtClean="0"/>
              <a:t>Lancet. </a:t>
            </a:r>
            <a:endParaRPr lang="en-US" sz="1600" dirty="0"/>
          </a:p>
        </p:txBody>
      </p:sp>
    </p:spTree>
    <p:extLst>
      <p:ext uri="{BB962C8B-B14F-4D97-AF65-F5344CB8AC3E}">
        <p14:creationId xmlns:p14="http://schemas.microsoft.com/office/powerpoint/2010/main" val="4265800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solidFill>
                  <a:srgbClr val="00B050"/>
                </a:solidFill>
              </a:rPr>
              <a:t>Federale</a:t>
            </a:r>
            <a:r>
              <a:rPr lang="nl-BE" dirty="0" smtClean="0">
                <a:solidFill>
                  <a:srgbClr val="FF0000"/>
                </a:solidFill>
              </a:rPr>
              <a:t> </a:t>
            </a:r>
            <a:r>
              <a:rPr lang="nl-BE" dirty="0">
                <a:solidFill>
                  <a:srgbClr val="00B050"/>
                </a:solidFill>
              </a:rPr>
              <a:t>hefbomen</a:t>
            </a:r>
          </a:p>
        </p:txBody>
      </p:sp>
      <p:sp>
        <p:nvSpPr>
          <p:cNvPr id="3" name="Espace réservé du contenu 2"/>
          <p:cNvSpPr>
            <a:spLocks noGrp="1"/>
          </p:cNvSpPr>
          <p:nvPr>
            <p:ph idx="1"/>
          </p:nvPr>
        </p:nvSpPr>
        <p:spPr/>
        <p:txBody>
          <a:bodyPr/>
          <a:lstStyle/>
          <a:p>
            <a:pPr marL="342900" indent="-342900">
              <a:buFont typeface="Arial" panose="020B0604020202020204" pitchFamily="34" charset="0"/>
              <a:buChar char="•"/>
            </a:pPr>
            <a:r>
              <a:rPr lang="nl-BE" dirty="0"/>
              <a:t>volksgezondheid</a:t>
            </a:r>
          </a:p>
          <a:p>
            <a:pPr marL="342900" indent="-342900">
              <a:buFont typeface="Arial" panose="020B0604020202020204" pitchFamily="34" charset="0"/>
              <a:buChar char="•"/>
            </a:pPr>
            <a:r>
              <a:rPr lang="nl-BE" dirty="0"/>
              <a:t>gezondheid </a:t>
            </a:r>
            <a:r>
              <a:rPr lang="nl-BE" dirty="0" smtClean="0"/>
              <a:t>van de planten </a:t>
            </a:r>
            <a:r>
              <a:rPr lang="nl-BE" dirty="0"/>
              <a:t>en dieren (vooral dieren in de voedselketen)</a:t>
            </a:r>
          </a:p>
          <a:p>
            <a:pPr marL="342900" indent="-342900">
              <a:buFont typeface="Arial" panose="020B0604020202020204" pitchFamily="34" charset="0"/>
              <a:buChar char="•"/>
            </a:pPr>
            <a:r>
              <a:rPr lang="nl-BE" dirty="0" smtClean="0"/>
              <a:t>veiligheid </a:t>
            </a:r>
            <a:r>
              <a:rPr lang="nl-BE" dirty="0"/>
              <a:t>van de </a:t>
            </a:r>
            <a:r>
              <a:rPr lang="nl-BE" dirty="0" smtClean="0"/>
              <a:t>voedselketen </a:t>
            </a:r>
            <a:r>
              <a:rPr lang="nl-BE" dirty="0"/>
              <a:t>(honing, pollen, </a:t>
            </a:r>
            <a:r>
              <a:rPr lang="nl-BE" dirty="0" err="1"/>
              <a:t>propolis</a:t>
            </a:r>
            <a:r>
              <a:rPr lang="nl-BE" dirty="0"/>
              <a:t>)</a:t>
            </a:r>
          </a:p>
          <a:p>
            <a:pPr marL="342900" indent="-342900">
              <a:buFont typeface="Arial" panose="020B0604020202020204" pitchFamily="34" charset="0"/>
              <a:buChar char="•"/>
            </a:pPr>
            <a:r>
              <a:rPr lang="nl-BE" dirty="0" smtClean="0"/>
              <a:t>productnormen </a:t>
            </a:r>
            <a:r>
              <a:rPr lang="nl-BE" dirty="0"/>
              <a:t>(pesticiden, biociden, diergeneesmiddelen)</a:t>
            </a:r>
          </a:p>
          <a:p>
            <a:pPr marL="342900" indent="-342900">
              <a:buFont typeface="Arial" panose="020B0604020202020204" pitchFamily="34" charset="0"/>
              <a:buChar char="•"/>
            </a:pPr>
            <a:r>
              <a:rPr lang="nl-BE" dirty="0" smtClean="0"/>
              <a:t>wetenschappelijk </a:t>
            </a:r>
            <a:r>
              <a:rPr lang="nl-BE" dirty="0"/>
              <a:t>onderzoek in verband met deze </a:t>
            </a:r>
            <a:r>
              <a:rPr lang="nl-BE" dirty="0" smtClean="0"/>
              <a:t>bevoegdheden</a:t>
            </a:r>
            <a:endParaRPr lang="nl-BE" dirty="0"/>
          </a:p>
          <a:p>
            <a:pPr marL="342900" indent="-342900">
              <a:buFont typeface="Arial" panose="020B0604020202020204" pitchFamily="34" charset="0"/>
              <a:buChar char="•"/>
            </a:pPr>
            <a:r>
              <a:rPr lang="nl-BE" dirty="0"/>
              <a:t>duurzaam gebruik van </a:t>
            </a:r>
            <a:r>
              <a:rPr lang="nl-BE" dirty="0" smtClean="0"/>
              <a:t>de biodiversiteit</a:t>
            </a:r>
            <a:endParaRPr lang="nl-BE" dirty="0"/>
          </a:p>
          <a:p>
            <a:pPr marL="342900" indent="-342900">
              <a:buFont typeface="Arial" panose="020B0604020202020204" pitchFamily="34" charset="0"/>
              <a:buChar char="•"/>
            </a:pPr>
            <a:endParaRPr lang="nl-BE" dirty="0"/>
          </a:p>
          <a:p>
            <a:r>
              <a:rPr lang="nl-BE" dirty="0" smtClean="0"/>
              <a:t>	=&gt; bevoegdheid: honingbij</a:t>
            </a:r>
            <a:endParaRPr lang="en-US" dirty="0"/>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6</a:t>
            </a:fld>
            <a:endParaRPr lang="nl-NL" altLang="en-US"/>
          </a:p>
        </p:txBody>
      </p:sp>
      <p:sp>
        <p:nvSpPr>
          <p:cNvPr id="5" name="Ellipse 4"/>
          <p:cNvSpPr/>
          <p:nvPr/>
        </p:nvSpPr>
        <p:spPr bwMode="auto">
          <a:xfrm>
            <a:off x="1043608" y="1844824"/>
            <a:ext cx="1944216" cy="576064"/>
          </a:xfrm>
          <a:prstGeom prst="ellipse">
            <a:avLst/>
          </a:prstGeom>
          <a:noFill/>
          <a:ln w="28575">
            <a:solidFill>
              <a:srgbClr val="FF000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 name="Ellipse 5"/>
          <p:cNvSpPr/>
          <p:nvPr/>
        </p:nvSpPr>
        <p:spPr bwMode="auto">
          <a:xfrm>
            <a:off x="1043608" y="2875056"/>
            <a:ext cx="2520280" cy="576064"/>
          </a:xfrm>
          <a:prstGeom prst="ellipse">
            <a:avLst/>
          </a:prstGeom>
          <a:noFill/>
          <a:ln w="28575">
            <a:solidFill>
              <a:srgbClr val="FF000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 name="Ellipse 6"/>
          <p:cNvSpPr/>
          <p:nvPr/>
        </p:nvSpPr>
        <p:spPr bwMode="auto">
          <a:xfrm>
            <a:off x="1043608" y="3645024"/>
            <a:ext cx="5040560" cy="576064"/>
          </a:xfrm>
          <a:prstGeom prst="ellipse">
            <a:avLst/>
          </a:prstGeom>
          <a:noFill/>
          <a:ln w="28575">
            <a:solidFill>
              <a:srgbClr val="FF000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02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Résultat de recherche d'images pour &quot;abeilles&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6682" y="3031197"/>
            <a:ext cx="2393167" cy="1595445"/>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765918" y="765624"/>
            <a:ext cx="9217024" cy="936774"/>
          </a:xfrm>
        </p:spPr>
        <p:txBody>
          <a:bodyPr/>
          <a:lstStyle/>
          <a:p>
            <a:r>
              <a:rPr lang="nl-BE" dirty="0" smtClean="0">
                <a:solidFill>
                  <a:srgbClr val="00B050"/>
                </a:solidFill>
              </a:rPr>
              <a:t>Federaal bijenplan : achteruitgang door verschillende factoren</a:t>
            </a:r>
            <a:r>
              <a:rPr lang="nl-BE" dirty="0" smtClean="0"/>
              <a:t/>
            </a:r>
            <a:br>
              <a:rPr lang="nl-BE" dirty="0" smtClean="0"/>
            </a:br>
            <a:endParaRPr lang="nl-BE" dirty="0"/>
          </a:p>
        </p:txBody>
      </p:sp>
      <p:sp>
        <p:nvSpPr>
          <p:cNvPr id="3" name="Espace réservé du contenu 2"/>
          <p:cNvSpPr>
            <a:spLocks noGrp="1"/>
          </p:cNvSpPr>
          <p:nvPr>
            <p:ph idx="1"/>
          </p:nvPr>
        </p:nvSpPr>
        <p:spPr>
          <a:xfrm>
            <a:off x="683568" y="1399847"/>
            <a:ext cx="7993063" cy="3743325"/>
          </a:xfrm>
        </p:spPr>
        <p:txBody>
          <a:bodyPr/>
          <a:lstStyle/>
          <a:p>
            <a:pPr lvl="0">
              <a:buFont typeface="Arial" pitchFamily="34" charset="0"/>
              <a:buChar char="•"/>
            </a:pPr>
            <a:endParaRPr lang="fr-BE" dirty="0"/>
          </a:p>
          <a:p>
            <a:r>
              <a:rPr lang="fr-BE" dirty="0" smtClean="0"/>
              <a:t> </a:t>
            </a: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7</a:t>
            </a:fld>
            <a:endParaRPr lang="nl-NL" altLang="en-US"/>
          </a:p>
        </p:txBody>
      </p:sp>
      <p:sp>
        <p:nvSpPr>
          <p:cNvPr id="5" name="Ellipse 4"/>
          <p:cNvSpPr/>
          <p:nvPr/>
        </p:nvSpPr>
        <p:spPr bwMode="auto">
          <a:xfrm>
            <a:off x="3989231" y="1492963"/>
            <a:ext cx="1872208" cy="1529308"/>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nl-BE" sz="1400" dirty="0" smtClean="0"/>
              <a:t>Habitat, Diversiteit van planten en voedsel </a:t>
            </a:r>
            <a:r>
              <a:rPr lang="fr-FR" sz="1400" dirty="0" smtClean="0"/>
              <a:t> </a:t>
            </a:r>
            <a:endParaRPr lang="fr-FR" sz="1400" dirty="0"/>
          </a:p>
        </p:txBody>
      </p:sp>
      <p:sp>
        <p:nvSpPr>
          <p:cNvPr id="7" name="Ellipse 6"/>
          <p:cNvSpPr/>
          <p:nvPr/>
        </p:nvSpPr>
        <p:spPr bwMode="auto">
          <a:xfrm>
            <a:off x="5800760" y="2406044"/>
            <a:ext cx="2736304" cy="1841317"/>
          </a:xfrm>
          <a:prstGeom prst="ellipse">
            <a:avLst/>
          </a:prstGeom>
          <a:noFill/>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nl-BE" sz="1400" dirty="0" smtClean="0"/>
              <a:t>Chemische contaminatie (gewasbeschermingsmiddelen,</a:t>
            </a:r>
          </a:p>
          <a:p>
            <a:pPr algn="ctr" eaLnBrk="1" hangingPunct="1"/>
            <a:r>
              <a:rPr lang="nl-BE" sz="1400" dirty="0" smtClean="0"/>
              <a:t>biociden, diergeneesmiddelen)</a:t>
            </a:r>
          </a:p>
          <a:p>
            <a:pPr algn="ctr" eaLnBrk="1" hangingPunct="1"/>
            <a:r>
              <a:rPr lang="fr-FR" sz="1400" dirty="0" smtClean="0"/>
              <a:t> </a:t>
            </a:r>
            <a:endParaRPr lang="fr-FR" sz="1400" dirty="0"/>
          </a:p>
        </p:txBody>
      </p:sp>
      <p:sp>
        <p:nvSpPr>
          <p:cNvPr id="8" name="Ellipse 7"/>
          <p:cNvSpPr/>
          <p:nvPr/>
        </p:nvSpPr>
        <p:spPr bwMode="auto">
          <a:xfrm>
            <a:off x="5404931" y="4247362"/>
            <a:ext cx="1872208" cy="1124967"/>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nl-BE" sz="1400" dirty="0" smtClean="0"/>
              <a:t>Invasieve species  </a:t>
            </a:r>
          </a:p>
          <a:p>
            <a:pPr algn="ctr" eaLnBrk="1" hangingPunct="1"/>
            <a:r>
              <a:rPr lang="nl-BE" sz="1400" dirty="0" smtClean="0"/>
              <a:t>  </a:t>
            </a:r>
            <a:endParaRPr lang="nl-BE" sz="1400" dirty="0"/>
          </a:p>
        </p:txBody>
      </p:sp>
      <p:sp>
        <p:nvSpPr>
          <p:cNvPr id="10" name="Ellipse 9"/>
          <p:cNvSpPr/>
          <p:nvPr/>
        </p:nvSpPr>
        <p:spPr bwMode="auto">
          <a:xfrm>
            <a:off x="638375" y="3809091"/>
            <a:ext cx="3120619" cy="1296144"/>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nl-NL" sz="1400" dirty="0"/>
              <a:t>Ziekten en handel van bijen en bijenproducten</a:t>
            </a:r>
            <a:endParaRPr lang="fr-FR" sz="1400" dirty="0"/>
          </a:p>
        </p:txBody>
      </p:sp>
      <p:sp>
        <p:nvSpPr>
          <p:cNvPr id="11" name="Ellipse 10"/>
          <p:cNvSpPr/>
          <p:nvPr/>
        </p:nvSpPr>
        <p:spPr bwMode="auto">
          <a:xfrm>
            <a:off x="3419872" y="4626642"/>
            <a:ext cx="1985059" cy="1723181"/>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nl-BE" sz="1400" dirty="0" err="1" smtClean="0"/>
              <a:t>Klimaat-veranderingen</a:t>
            </a:r>
            <a:endParaRPr lang="nl-BE" sz="1400" dirty="0" smtClean="0"/>
          </a:p>
          <a:p>
            <a:pPr algn="ctr" eaLnBrk="1" hangingPunct="1"/>
            <a:r>
              <a:rPr lang="nl-BE" sz="1400" dirty="0" smtClean="0"/>
              <a:t> </a:t>
            </a:r>
            <a:endParaRPr lang="nl-BE" sz="1400" dirty="0"/>
          </a:p>
        </p:txBody>
      </p:sp>
      <p:sp>
        <p:nvSpPr>
          <p:cNvPr id="12" name="Ellipse 11"/>
          <p:cNvSpPr/>
          <p:nvPr/>
        </p:nvSpPr>
        <p:spPr bwMode="auto">
          <a:xfrm>
            <a:off x="827584" y="1945886"/>
            <a:ext cx="2338429" cy="1595363"/>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nl-BE" sz="1400" dirty="0" smtClean="0"/>
              <a:t>Imkerpraktijken</a:t>
            </a:r>
          </a:p>
          <a:p>
            <a:pPr algn="ctr" eaLnBrk="1" hangingPunct="1"/>
            <a:r>
              <a:rPr lang="nl-BE" sz="1400" dirty="0" smtClean="0"/>
              <a:t> </a:t>
            </a:r>
            <a:endParaRPr lang="nl-BE" sz="1400" dirty="0"/>
          </a:p>
        </p:txBody>
      </p:sp>
      <p:sp>
        <p:nvSpPr>
          <p:cNvPr id="14" name="Flèche droite 13"/>
          <p:cNvSpPr/>
          <p:nvPr/>
        </p:nvSpPr>
        <p:spPr bwMode="auto">
          <a:xfrm rot="1426319">
            <a:off x="3057140" y="3083075"/>
            <a:ext cx="490860" cy="375156"/>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 name="Flèche droite 14"/>
          <p:cNvSpPr/>
          <p:nvPr/>
        </p:nvSpPr>
        <p:spPr bwMode="auto">
          <a:xfrm rot="6640215">
            <a:off x="4469974" y="2834049"/>
            <a:ext cx="490860" cy="375156"/>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 name="Flèche droite 15"/>
          <p:cNvSpPr/>
          <p:nvPr/>
        </p:nvSpPr>
        <p:spPr bwMode="auto">
          <a:xfrm rot="9661128">
            <a:off x="5359001" y="3476787"/>
            <a:ext cx="490860" cy="375156"/>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 name="Flèche droite 16"/>
          <p:cNvSpPr/>
          <p:nvPr/>
        </p:nvSpPr>
        <p:spPr bwMode="auto">
          <a:xfrm rot="12198537">
            <a:off x="5158019" y="4190542"/>
            <a:ext cx="490860" cy="375156"/>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 name="Flèche droite 17"/>
          <p:cNvSpPr/>
          <p:nvPr/>
        </p:nvSpPr>
        <p:spPr bwMode="auto">
          <a:xfrm rot="16200000">
            <a:off x="4113020" y="4631142"/>
            <a:ext cx="490860" cy="375156"/>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 name="Flèche droite 18"/>
          <p:cNvSpPr/>
          <p:nvPr/>
        </p:nvSpPr>
        <p:spPr bwMode="auto">
          <a:xfrm rot="19770349">
            <a:off x="3240342" y="4161925"/>
            <a:ext cx="490860" cy="375156"/>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384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3149807" y="2863429"/>
            <a:ext cx="2160240" cy="1512168"/>
          </a:xfrm>
          <a:prstGeom prst="rect">
            <a:avLst/>
          </a:prstGeom>
          <a:solidFill>
            <a:srgbClr val="00B050"/>
          </a:solidFill>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Federaal</a:t>
            </a:r>
            <a:r>
              <a:rPr kumimoji="0" lang="fr-BE"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fr-BE"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Task</a:t>
            </a:r>
            <a:r>
              <a:rPr kumimoji="0" lang="fr-BE"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Force</a:t>
            </a:r>
            <a:endPar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755650" y="620688"/>
            <a:ext cx="8280846" cy="936774"/>
          </a:xfrm>
        </p:spPr>
        <p:txBody>
          <a:bodyPr/>
          <a:lstStyle/>
          <a:p>
            <a:r>
              <a:rPr lang="nl-BE" dirty="0">
                <a:solidFill>
                  <a:srgbClr val="00B050"/>
                </a:solidFill>
              </a:rPr>
              <a:t>Federaal bijenplan</a:t>
            </a:r>
            <a:r>
              <a:rPr lang="fr-FR" dirty="0">
                <a:solidFill>
                  <a:srgbClr val="00B050"/>
                </a:solidFill>
              </a:rPr>
              <a:t> </a:t>
            </a:r>
            <a:r>
              <a:rPr lang="nl-BE" dirty="0">
                <a:solidFill>
                  <a:srgbClr val="00B050"/>
                </a:solidFill>
              </a:rPr>
              <a:t>: Visie en multifactoriële aanpak</a:t>
            </a:r>
            <a:endParaRPr lang="en-US" dirty="0">
              <a:solidFill>
                <a:srgbClr val="00B050"/>
              </a:solidFill>
            </a:endParaRPr>
          </a:p>
        </p:txBody>
      </p:sp>
      <p:sp>
        <p:nvSpPr>
          <p:cNvPr id="3" name="Espace réservé du contenu 2"/>
          <p:cNvSpPr>
            <a:spLocks noGrp="1"/>
          </p:cNvSpPr>
          <p:nvPr>
            <p:ph idx="1"/>
          </p:nvPr>
        </p:nvSpPr>
        <p:spPr>
          <a:xfrm>
            <a:off x="539377" y="1399847"/>
            <a:ext cx="7993063" cy="3743325"/>
          </a:xfrm>
        </p:spPr>
        <p:txBody>
          <a:bodyPr/>
          <a:lstStyle/>
          <a:p>
            <a:pPr lvl="0">
              <a:buFont typeface="Arial" pitchFamily="34" charset="0"/>
              <a:buChar char="•"/>
            </a:pPr>
            <a:endParaRPr lang="fr-BE" dirty="0"/>
          </a:p>
          <a:p>
            <a:r>
              <a:rPr lang="fr-BE" dirty="0" smtClean="0"/>
              <a:t> </a:t>
            </a:r>
          </a:p>
          <a:p>
            <a:pPr algn="ctr">
              <a:spcBef>
                <a:spcPct val="0"/>
              </a:spcBef>
            </a:pPr>
            <a:endParaRPr lang="fr-BE" sz="1600" b="1" dirty="0">
              <a:solidFill>
                <a:schemeClr val="dk1"/>
              </a:solidFill>
            </a:endParaRPr>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8</a:t>
            </a:fld>
            <a:endParaRPr lang="nl-NL" altLang="en-US"/>
          </a:p>
        </p:txBody>
      </p:sp>
      <p:sp>
        <p:nvSpPr>
          <p:cNvPr id="5" name="Ellipse 4"/>
          <p:cNvSpPr/>
          <p:nvPr/>
        </p:nvSpPr>
        <p:spPr bwMode="auto">
          <a:xfrm>
            <a:off x="593348" y="1733665"/>
            <a:ext cx="2894913" cy="1427151"/>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nl-BE" sz="1700" dirty="0" smtClean="0"/>
              <a:t>DG5 Leefmilieu</a:t>
            </a:r>
          </a:p>
          <a:p>
            <a:pPr algn="ctr" eaLnBrk="1" hangingPunct="1"/>
            <a:r>
              <a:rPr lang="nl-BE" sz="1600" dirty="0" smtClean="0"/>
              <a:t>(MSZ &amp;</a:t>
            </a:r>
          </a:p>
          <a:p>
            <a:pPr algn="ctr" eaLnBrk="1" hangingPunct="1"/>
            <a:r>
              <a:rPr lang="nl-BE" sz="1600" dirty="0" smtClean="0"/>
              <a:t>Biociden)</a:t>
            </a:r>
          </a:p>
        </p:txBody>
      </p:sp>
      <p:sp>
        <p:nvSpPr>
          <p:cNvPr id="7" name="Ellipse 6"/>
          <p:cNvSpPr/>
          <p:nvPr/>
        </p:nvSpPr>
        <p:spPr bwMode="auto">
          <a:xfrm>
            <a:off x="5451540" y="2619280"/>
            <a:ext cx="3309152" cy="2181233"/>
          </a:xfrm>
          <a:prstGeom prst="ellipse">
            <a:avLst/>
          </a:prstGeom>
          <a:noFill/>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fr-BE" sz="1700" dirty="0" smtClean="0"/>
              <a:t>DG4- </a:t>
            </a:r>
            <a:r>
              <a:rPr lang="fr-FR" sz="1700" dirty="0" smtClean="0"/>
              <a:t>DG </a:t>
            </a:r>
            <a:r>
              <a:rPr lang="fr-FR" sz="1700" dirty="0" err="1" smtClean="0"/>
              <a:t>Dier</a:t>
            </a:r>
            <a:r>
              <a:rPr lang="fr-FR" sz="1700" dirty="0" smtClean="0"/>
              <a:t>, Plant en </a:t>
            </a:r>
            <a:r>
              <a:rPr lang="fr-FR" sz="1700" dirty="0" err="1" smtClean="0"/>
              <a:t>Voeding</a:t>
            </a:r>
            <a:r>
              <a:rPr lang="fr-FR" sz="1700" dirty="0" smtClean="0"/>
              <a:t> </a:t>
            </a:r>
            <a:r>
              <a:rPr lang="fr-FR" sz="1600" dirty="0" smtClean="0"/>
              <a:t>(</a:t>
            </a:r>
            <a:r>
              <a:rPr lang="nl-BE" sz="1600" dirty="0" err="1" smtClean="0"/>
              <a:t>Gewasbeschermings-middelen</a:t>
            </a:r>
            <a:r>
              <a:rPr lang="nl-BE" sz="1600" dirty="0" smtClean="0"/>
              <a:t> &amp; Dierengezondheid)</a:t>
            </a:r>
          </a:p>
          <a:p>
            <a:pPr algn="ctr" eaLnBrk="1" hangingPunct="1"/>
            <a:r>
              <a:rPr lang="fr-FR" sz="1400" dirty="0" smtClean="0"/>
              <a:t> </a:t>
            </a:r>
          </a:p>
          <a:p>
            <a:pPr algn="ctr" eaLnBrk="1" hangingPunct="1"/>
            <a:endParaRPr lang="fr-FR" sz="1400" dirty="0"/>
          </a:p>
        </p:txBody>
      </p:sp>
      <p:sp>
        <p:nvSpPr>
          <p:cNvPr id="10" name="Ellipse 9"/>
          <p:cNvSpPr/>
          <p:nvPr/>
        </p:nvSpPr>
        <p:spPr bwMode="auto">
          <a:xfrm>
            <a:off x="834397" y="3936690"/>
            <a:ext cx="2089736" cy="1296144"/>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fr-BE" sz="2000" dirty="0" err="1" smtClean="0"/>
              <a:t>fagg</a:t>
            </a:r>
            <a:endParaRPr lang="fr-FR" sz="2000" dirty="0"/>
          </a:p>
        </p:txBody>
      </p:sp>
      <p:sp>
        <p:nvSpPr>
          <p:cNvPr id="14" name="Flèche droite 13"/>
          <p:cNvSpPr/>
          <p:nvPr/>
        </p:nvSpPr>
        <p:spPr bwMode="auto">
          <a:xfrm rot="2997814">
            <a:off x="3266373" y="2740277"/>
            <a:ext cx="490860" cy="375156"/>
          </a:xfrm>
          <a:prstGeom prst="right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 name="Flèche droite 14"/>
          <p:cNvSpPr/>
          <p:nvPr/>
        </p:nvSpPr>
        <p:spPr bwMode="auto">
          <a:xfrm rot="6876312">
            <a:off x="4218680" y="2658354"/>
            <a:ext cx="490860" cy="375156"/>
          </a:xfrm>
          <a:prstGeom prst="right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 name="Flèche droite 16"/>
          <p:cNvSpPr/>
          <p:nvPr/>
        </p:nvSpPr>
        <p:spPr bwMode="auto">
          <a:xfrm rot="11698333">
            <a:off x="5064617" y="3389958"/>
            <a:ext cx="490860" cy="375156"/>
          </a:xfrm>
          <a:prstGeom prst="right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 name="Flèche droite 17"/>
          <p:cNvSpPr/>
          <p:nvPr/>
        </p:nvSpPr>
        <p:spPr bwMode="auto">
          <a:xfrm rot="16200000">
            <a:off x="4290478" y="4224615"/>
            <a:ext cx="490860" cy="375156"/>
          </a:xfrm>
          <a:prstGeom prst="right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 name="Flèche droite 18"/>
          <p:cNvSpPr/>
          <p:nvPr/>
        </p:nvSpPr>
        <p:spPr bwMode="auto">
          <a:xfrm rot="19770349">
            <a:off x="2841480" y="4050118"/>
            <a:ext cx="490860" cy="375156"/>
          </a:xfrm>
          <a:prstGeom prst="right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 name="Ellipse 15"/>
          <p:cNvSpPr/>
          <p:nvPr/>
        </p:nvSpPr>
        <p:spPr bwMode="auto">
          <a:xfrm>
            <a:off x="3388532" y="4639097"/>
            <a:ext cx="2207074" cy="1124967"/>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1" hangingPunct="1"/>
            <a:r>
              <a:rPr lang="fr-BE" sz="1700" dirty="0" smtClean="0"/>
              <a:t>Contractuel </a:t>
            </a:r>
            <a:r>
              <a:rPr lang="fr-BE" sz="1700" dirty="0" err="1" smtClean="0"/>
              <a:t>onderzoek</a:t>
            </a:r>
            <a:r>
              <a:rPr lang="fr-FR" sz="1400" dirty="0"/>
              <a:t>  </a:t>
            </a:r>
          </a:p>
        </p:txBody>
      </p:sp>
      <p:sp>
        <p:nvSpPr>
          <p:cNvPr id="11" name="Ellipse 10"/>
          <p:cNvSpPr/>
          <p:nvPr/>
        </p:nvSpPr>
        <p:spPr bwMode="auto">
          <a:xfrm>
            <a:off x="4064802" y="1309043"/>
            <a:ext cx="2040418" cy="1475199"/>
          </a:xfrm>
          <a:prstGeom prst="ellipse">
            <a:avLst/>
          </a:prstGeom>
          <a:ln>
            <a:solidFill>
              <a:srgbClr val="00B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fr-BE" sz="2000" dirty="0" smtClean="0"/>
              <a:t>FAVV</a:t>
            </a:r>
            <a:endParaRPr lang="fr-BE" sz="1400" dirty="0"/>
          </a:p>
          <a:p>
            <a:pPr algn="ctr" eaLnBrk="1" hangingPunct="1"/>
            <a:r>
              <a:rPr lang="fr-FR" sz="1400" dirty="0" smtClean="0"/>
              <a:t> </a:t>
            </a:r>
            <a:endParaRPr lang="fr-FR" sz="1400" dirty="0"/>
          </a:p>
        </p:txBody>
      </p:sp>
    </p:spTree>
    <p:extLst>
      <p:ext uri="{BB962C8B-B14F-4D97-AF65-F5344CB8AC3E}">
        <p14:creationId xmlns:p14="http://schemas.microsoft.com/office/powerpoint/2010/main" val="202889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BE" dirty="0" smtClean="0"/>
          </a:p>
          <a:p>
            <a:r>
              <a:rPr lang="nl-NL" dirty="0"/>
              <a:t>Doelstellingen</a:t>
            </a:r>
            <a:r>
              <a:rPr lang="fr-BE" dirty="0" smtClean="0"/>
              <a:t> van dit </a:t>
            </a:r>
            <a:r>
              <a:rPr lang="nl-BE" dirty="0" smtClean="0"/>
              <a:t>bestuur: </a:t>
            </a:r>
          </a:p>
          <a:p>
            <a:endParaRPr lang="fr-BE" dirty="0" smtClean="0"/>
          </a:p>
          <a:p>
            <a:r>
              <a:rPr lang="nl-NL" dirty="0"/>
              <a:t>- Openen van barrières tussen de verschillende federale beleidsdomeinen en maatregelen die een invloed hebben op bijen en de bestuiving</a:t>
            </a:r>
            <a:br>
              <a:rPr lang="nl-NL" dirty="0"/>
            </a:br>
            <a:r>
              <a:rPr lang="nl-NL" dirty="0"/>
              <a:t/>
            </a:r>
            <a:br>
              <a:rPr lang="nl-NL" dirty="0"/>
            </a:br>
            <a:r>
              <a:rPr lang="nl-NL" dirty="0"/>
              <a:t>- Het verbeteren van de coherentie van het beleid en maatregelen</a:t>
            </a:r>
            <a:br>
              <a:rPr lang="nl-NL" dirty="0"/>
            </a:br>
            <a:r>
              <a:rPr lang="nl-NL" dirty="0"/>
              <a:t/>
            </a:r>
            <a:br>
              <a:rPr lang="nl-NL" dirty="0"/>
            </a:br>
            <a:r>
              <a:rPr lang="nl-NL" dirty="0"/>
              <a:t>- Optimaliseren van hun impact</a:t>
            </a:r>
            <a:endParaRPr lang="en-US" dirty="0"/>
          </a:p>
        </p:txBody>
      </p:sp>
      <p:sp>
        <p:nvSpPr>
          <p:cNvPr id="4" name="Espace réservé du numéro de diapositive 3"/>
          <p:cNvSpPr>
            <a:spLocks noGrp="1"/>
          </p:cNvSpPr>
          <p:nvPr>
            <p:ph type="sldNum" sz="quarter" idx="12"/>
          </p:nvPr>
        </p:nvSpPr>
        <p:spPr/>
        <p:txBody>
          <a:bodyPr/>
          <a:lstStyle/>
          <a:p>
            <a:pPr>
              <a:defRPr/>
            </a:pPr>
            <a:fld id="{BF69981C-B2E4-43CC-BED2-1EC345BA366E}" type="slidenum">
              <a:rPr lang="nl-NL" altLang="en-US" smtClean="0"/>
              <a:pPr>
                <a:defRPr/>
              </a:pPr>
              <a:t>9</a:t>
            </a:fld>
            <a:endParaRPr lang="nl-NL" altLang="en-US"/>
          </a:p>
        </p:txBody>
      </p:sp>
      <p:sp>
        <p:nvSpPr>
          <p:cNvPr id="5" name="Titre 1"/>
          <p:cNvSpPr>
            <a:spLocks noGrp="1"/>
          </p:cNvSpPr>
          <p:nvPr>
            <p:ph type="title"/>
          </p:nvPr>
        </p:nvSpPr>
        <p:spPr>
          <a:xfrm>
            <a:off x="755650" y="692696"/>
            <a:ext cx="8280846" cy="936774"/>
          </a:xfrm>
        </p:spPr>
        <p:txBody>
          <a:bodyPr/>
          <a:lstStyle/>
          <a:p>
            <a:r>
              <a:rPr lang="nl-BE" dirty="0">
                <a:solidFill>
                  <a:srgbClr val="00B050"/>
                </a:solidFill>
              </a:rPr>
              <a:t>Federaal bijenplan</a:t>
            </a:r>
            <a:r>
              <a:rPr lang="fr-FR" dirty="0">
                <a:solidFill>
                  <a:srgbClr val="00B050"/>
                </a:solidFill>
              </a:rPr>
              <a:t> </a:t>
            </a:r>
            <a:r>
              <a:rPr lang="nl-NL" dirty="0" smtClean="0">
                <a:solidFill>
                  <a:srgbClr val="00B050"/>
                </a:solidFill>
              </a:rPr>
              <a:t>: </a:t>
            </a:r>
            <a:r>
              <a:rPr lang="nl-NL" dirty="0">
                <a:solidFill>
                  <a:srgbClr val="00B050"/>
                </a:solidFill>
              </a:rPr>
              <a:t>Visie en multifactoriële aanpak</a:t>
            </a:r>
            <a:endParaRPr lang="en-US" dirty="0">
              <a:solidFill>
                <a:srgbClr val="00B050"/>
              </a:solidFill>
            </a:endParaRPr>
          </a:p>
        </p:txBody>
      </p:sp>
    </p:spTree>
    <p:extLst>
      <p:ext uri="{BB962C8B-B14F-4D97-AF65-F5344CB8AC3E}">
        <p14:creationId xmlns:p14="http://schemas.microsoft.com/office/powerpoint/2010/main" val="1024418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51108_TemplatePowerPoint_NL [Read-Only] [Compatibility Mode]" id="{0EFCE28E-6B5E-469D-93C1-32C2FAC1EFE1}" vid="{5EC3CA20-BD11-4D18-959B-5B8D5BE38CE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D2B28ABE0F5B54AB3EF779B8F6B24D8" ma:contentTypeVersion="0" ma:contentTypeDescription="Create a new document." ma:contentTypeScope="" ma:versionID="a21a343bd6b61e37d0aa8b8407b054e5">
  <xsd:schema xmlns:xsd="http://www.w3.org/2001/XMLSchema" xmlns:xs="http://www.w3.org/2001/XMLSchema" xmlns:p="http://schemas.microsoft.com/office/2006/metadata/properties" targetNamespace="http://schemas.microsoft.com/office/2006/metadata/properties" ma:root="true" ma:fieldsID="d476e8e88a7ff487aa0f9596b7fbedd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75420E-4479-4F21-9E36-75BCA2634CC2}">
  <ds:schemaRefs>
    <ds:schemaRef ds:uri="http://schemas.microsoft.com/sharepoint/v3/contenttype/forms"/>
  </ds:schemaRefs>
</ds:datastoreItem>
</file>

<file path=customXml/itemProps2.xml><?xml version="1.0" encoding="utf-8"?>
<ds:datastoreItem xmlns:ds="http://schemas.openxmlformats.org/officeDocument/2006/customXml" ds:itemID="{F410AE28-6392-4C20-BBD1-663F3BB54066}">
  <ds:schemaRefs>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0622F189-AF9B-4DCD-A2DB-5F676367100D}">
  <ds:schemaRefs>
    <ds:schemaRef ds:uri="http://schemas.microsoft.com/office/2006/metadata/longProperties"/>
  </ds:schemaRefs>
</ds:datastoreItem>
</file>

<file path=customXml/itemProps4.xml><?xml version="1.0" encoding="utf-8"?>
<ds:datastoreItem xmlns:ds="http://schemas.openxmlformats.org/officeDocument/2006/customXml" ds:itemID="{AEBDE62E-B238-4B2B-B67F-BFF05B4A7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TemplatePowerPoint_NL</Template>
  <TotalTime>12</TotalTime>
  <Words>908</Words>
  <Application>Microsoft Office PowerPoint</Application>
  <PresentationFormat>Diavoorstelling (4:3)</PresentationFormat>
  <Paragraphs>224</Paragraphs>
  <Slides>20</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Arial</vt:lpstr>
      <vt:lpstr>Symbol</vt:lpstr>
      <vt:lpstr>Trebuchet MS</vt:lpstr>
      <vt:lpstr>Wingdings</vt:lpstr>
      <vt:lpstr>Standaardontwerp</vt:lpstr>
      <vt:lpstr>Federaal bijenplan 2017-2019</vt:lpstr>
      <vt:lpstr>PowerPoint-presentatie</vt:lpstr>
      <vt:lpstr>PowerPoint-presentatie</vt:lpstr>
      <vt:lpstr>Bijen – onze gezondheid</vt:lpstr>
      <vt:lpstr>Bijen – onze gezondheid</vt:lpstr>
      <vt:lpstr>Federale hefbomen</vt:lpstr>
      <vt:lpstr>Federaal bijenplan : achteruitgang door verschillende factoren </vt:lpstr>
      <vt:lpstr>Federaal bijenplan : Visie en multifactoriële aanpak</vt:lpstr>
      <vt:lpstr>Federaal bijenplan : Visie en multifactoriële aanpak</vt:lpstr>
      <vt:lpstr>Federaal bijenplan: doelstellingen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health.fgov.be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Abeilles</dc:title>
  <dc:creator>Kempenaer Salima</dc:creator>
  <cp:lastModifiedBy>Marc Peeters</cp:lastModifiedBy>
  <cp:revision>86</cp:revision>
  <cp:lastPrinted>2017-05-12T06:24:11Z</cp:lastPrinted>
  <dcterms:created xsi:type="dcterms:W3CDTF">2016-10-20T09:35:29Z</dcterms:created>
  <dcterms:modified xsi:type="dcterms:W3CDTF">2017-05-12T19:51:36Z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MUZPPSAQRH72-163-84</vt:lpwstr>
  </property>
  <property fmtid="{D5CDD505-2E9C-101B-9397-08002B2CF9AE}" pid="3" name="_dlc_DocIdItemGuid">
    <vt:lpwstr>732f6c27-3b8d-40ca-8e95-1c0f8e38f95c</vt:lpwstr>
  </property>
  <property fmtid="{D5CDD505-2E9C-101B-9397-08002B2CF9AE}" pid="4" name="_dlc_DocIdUrl">
    <vt:lpwstr>https://collab.health.fgov.be/Fonctionnement_procedures/_layouts/DocIdRedir.aspx?ID=MUZPPSAQRH72-163-84, MUZPPSAQRH72-163-84</vt:lpwstr>
  </property>
  <property fmtid="{D5CDD505-2E9C-101B-9397-08002B2CF9AE}" pid="5" name="Item Language">
    <vt:lpwstr>Dutch</vt:lpwstr>
  </property>
  <property fmtid="{D5CDD505-2E9C-101B-9397-08002B2CF9AE}" pid="6" name="English Variation">
    <vt:lpwstr/>
  </property>
  <property fmtid="{D5CDD505-2E9C-101B-9397-08002B2CF9AE}" pid="7" name="Dutch Variation">
    <vt:lpwstr/>
  </property>
  <property fmtid="{D5CDD505-2E9C-101B-9397-08002B2CF9AE}" pid="8" name="French Variation">
    <vt:lpwstr/>
  </property>
  <property fmtid="{D5CDD505-2E9C-101B-9397-08002B2CF9AE}" pid="9" name="PublishingExpirationDate">
    <vt:lpwstr/>
  </property>
  <property fmtid="{D5CDD505-2E9C-101B-9397-08002B2CF9AE}" pid="10" name="PublishingStartDate">
    <vt:lpwstr/>
  </property>
</Properties>
</file>