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3" r:id="rId2"/>
  </p:sldMasterIdLst>
  <p:notesMasterIdLst>
    <p:notesMasterId r:id="rId23"/>
  </p:notesMasterIdLst>
  <p:sldIdLst>
    <p:sldId id="257" r:id="rId3"/>
    <p:sldId id="287" r:id="rId4"/>
    <p:sldId id="266" r:id="rId5"/>
    <p:sldId id="263" r:id="rId6"/>
    <p:sldId id="273" r:id="rId7"/>
    <p:sldId id="256" r:id="rId8"/>
    <p:sldId id="269" r:id="rId9"/>
    <p:sldId id="270" r:id="rId10"/>
    <p:sldId id="274" r:id="rId11"/>
    <p:sldId id="275" r:id="rId12"/>
    <p:sldId id="276" r:id="rId13"/>
    <p:sldId id="285" r:id="rId14"/>
    <p:sldId id="281" r:id="rId15"/>
    <p:sldId id="282" r:id="rId16"/>
    <p:sldId id="289" r:id="rId17"/>
    <p:sldId id="286" r:id="rId18"/>
    <p:sldId id="283" r:id="rId19"/>
    <p:sldId id="284" r:id="rId20"/>
    <p:sldId id="271" r:id="rId21"/>
    <p:sldId id="291" r:id="rId22"/>
  </p:sldIdLst>
  <p:sldSz cx="9144000" cy="6858000" type="screen4x3"/>
  <p:notesSz cx="6858000" cy="91440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B71E3A"/>
    <a:srgbClr val="009A9B"/>
    <a:srgbClr val="1C1C1C"/>
    <a:srgbClr val="009FE3"/>
    <a:srgbClr val="F6A424"/>
    <a:srgbClr val="951B81"/>
    <a:srgbClr val="EA580C"/>
    <a:srgbClr val="3333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164" y="-804"/>
      </p:cViewPr>
      <p:guideLst>
        <p:guide orient="horz" pos="79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3173DD-9210-4DA8-850F-3A6DF4EDD2E6}" type="datetimeFigureOut">
              <a:rPr lang="nl-BE"/>
              <a:pPr/>
              <a:t>16/05/2017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BE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9D8E53-8502-4AE9-86D8-B059E4043763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smtClean="0"/>
          </a:p>
        </p:txBody>
      </p:sp>
      <p:sp>
        <p:nvSpPr>
          <p:cNvPr id="1843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54654E-9D63-4E9E-BEB8-6D8C4FC179B9}" type="slidenum">
              <a:rPr lang="nl-BE"/>
              <a:pPr/>
              <a:t>14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eel - 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3684"/>
          </a:xfrm>
        </p:spPr>
        <p:txBody>
          <a:bodyPr rtlCol="0">
            <a:normAutofit/>
          </a:bodyPr>
          <a:lstStyle/>
          <a:p>
            <a:pPr lvl="0"/>
            <a:r>
              <a:rPr lang="nl-BE" noProof="0" smtClean="0"/>
              <a:t>Sleep de afbeelding naar de tijdelijke aanduiding of klik op het pictogram als u een afbeelding wilt toevoegen</a:t>
            </a:r>
            <a:endParaRPr lang="nl-BE" noProof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>
          <a:xfrm>
            <a:off x="1967023" y="3423684"/>
            <a:ext cx="6772940" cy="2870753"/>
          </a:xfrm>
        </p:spPr>
        <p:txBody>
          <a:bodyPr>
            <a:normAutofit/>
          </a:bodyPr>
          <a:lstStyle>
            <a:lvl1pPr marL="0" indent="0" algn="r">
              <a:buNone/>
              <a:defRPr sz="4000" b="1">
                <a:solidFill>
                  <a:srgbClr val="B71E3A"/>
                </a:solidFill>
              </a:defRPr>
            </a:lvl1pPr>
            <a:lvl5pPr marL="1828800" indent="0" algn="r">
              <a:buNone/>
              <a:defRPr sz="4000">
                <a:solidFill>
                  <a:srgbClr val="009A9B"/>
                </a:solidFill>
                <a:latin typeface="+mj-lt"/>
              </a:defRPr>
            </a:lvl5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eel - 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1265238"/>
          </a:xfrm>
        </p:spPr>
        <p:txBody>
          <a:bodyPr rtlCol="0">
            <a:normAutofit/>
          </a:bodyPr>
          <a:lstStyle/>
          <a:p>
            <a:pPr lvl="0"/>
            <a:r>
              <a:rPr lang="nl-BE" noProof="0" smtClean="0"/>
              <a:t>Sleep de afbeelding naar de tijdelijke aanduiding of klik op het pictogram als u een afbeelding wilt toevoegen</a:t>
            </a:r>
            <a:endParaRPr lang="nl-BE" noProof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>
          <a:xfrm>
            <a:off x="1679575" y="1627188"/>
            <a:ext cx="7199313" cy="56311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B71E3A"/>
                </a:solidFill>
                <a:latin typeface="+mn-lt"/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2"/>
          </p:nvPr>
        </p:nvSpPr>
        <p:spPr>
          <a:xfrm>
            <a:off x="1679575" y="2413000"/>
            <a:ext cx="7199313" cy="388143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1C1C1C"/>
                </a:solidFill>
              </a:defRPr>
            </a:lvl1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eel - tit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3684"/>
          </a:xfrm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nl-BE" noProof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>
          <a:xfrm>
            <a:off x="1967023" y="3423684"/>
            <a:ext cx="6772940" cy="2870753"/>
          </a:xfrm>
        </p:spPr>
        <p:txBody>
          <a:bodyPr>
            <a:normAutofit/>
          </a:bodyPr>
          <a:lstStyle>
            <a:lvl1pPr marL="0" indent="0" algn="r">
              <a:buNone/>
              <a:defRPr sz="4000" b="1">
                <a:solidFill>
                  <a:srgbClr val="B71E3A"/>
                </a:solidFill>
              </a:defRPr>
            </a:lvl1pPr>
            <a:lvl5pPr marL="1828800" indent="0" algn="r">
              <a:buNone/>
              <a:defRPr sz="4000">
                <a:solidFill>
                  <a:srgbClr val="009A9B"/>
                </a:solidFill>
                <a:latin typeface="+mj-lt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eel - 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1265238"/>
          </a:xfrm>
        </p:spPr>
        <p:txBody>
          <a:bodyPr rtlCol="0">
            <a:normAutofit/>
          </a:bodyPr>
          <a:lstStyle/>
          <a:p>
            <a:pPr lvl="0"/>
            <a:r>
              <a:rPr lang="nl-NL" noProof="0" smtClean="0"/>
              <a:t>Klik op het pictogram als u een afbeelding wilt toevoegen</a:t>
            </a:r>
            <a:endParaRPr lang="nl-BE" noProof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/>
          </p:nvPr>
        </p:nvSpPr>
        <p:spPr>
          <a:xfrm>
            <a:off x="1679575" y="1627188"/>
            <a:ext cx="7199313" cy="563119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B71E3A"/>
                </a:solidFill>
                <a:latin typeface="+mn-lt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2"/>
          </p:nvPr>
        </p:nvSpPr>
        <p:spPr>
          <a:xfrm>
            <a:off x="1679575" y="2413000"/>
            <a:ext cx="7199313" cy="388143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1C1C1C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pitchFamily="34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pitchFamily="34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pitchFamily="34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pitchFamily="34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AG Rounded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3419475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4098" name="Afbeelding 4" descr="DSC011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3754438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jdelijke aanduiding voor inhoud 5"/>
          <p:cNvSpPr>
            <a:spLocks noGrp="1"/>
          </p:cNvSpPr>
          <p:nvPr>
            <p:ph idx="4294967295"/>
          </p:nvPr>
        </p:nvSpPr>
        <p:spPr>
          <a:xfrm>
            <a:off x="1947863" y="3635375"/>
            <a:ext cx="6946900" cy="2706688"/>
          </a:xfrm>
        </p:spPr>
        <p:txBody>
          <a:bodyPr lIns="0" tIns="0" rIns="0" bIns="0"/>
          <a:lstStyle/>
          <a:p>
            <a:pPr marL="0" indent="0" algn="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nl-NL" sz="4000" smtClean="0">
                <a:solidFill>
                  <a:srgbClr val="B71E3A"/>
                </a:solidFill>
              </a:rPr>
              <a:t>Het Smoefelpark</a:t>
            </a:r>
          </a:p>
          <a:p>
            <a:pPr marL="0" indent="0" algn="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nl-NL" sz="2800" i="1" smtClean="0">
                <a:solidFill>
                  <a:srgbClr val="B71E3A"/>
                </a:solidFill>
              </a:rPr>
              <a:t>Smulplezier voor mens en dier</a:t>
            </a:r>
            <a:endParaRPr lang="en-GB" sz="2800" i="1" smtClean="0">
              <a:solidFill>
                <a:srgbClr val="B71E3A"/>
              </a:solidFill>
            </a:endParaRPr>
          </a:p>
        </p:txBody>
      </p:sp>
      <p:pic>
        <p:nvPicPr>
          <p:cNvPr id="4100" name="Afbeelding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Afbeelding 4" descr="DSC04083.JPG"/>
          <p:cNvPicPr>
            <a:picLocks noChangeAspect="1"/>
          </p:cNvPicPr>
          <p:nvPr/>
        </p:nvPicPr>
        <p:blipFill>
          <a:blip r:embed="rId4"/>
          <a:srcRect t="11401" b="41405"/>
          <a:stretch>
            <a:fillRect/>
          </a:stretch>
        </p:blipFill>
        <p:spPr bwMode="auto">
          <a:xfrm>
            <a:off x="3754438" y="26988"/>
            <a:ext cx="5389562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Afbeelding 1" descr="park plantactie 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Afbeelding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Afbeelding 1" descr="park plantactie 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Afbeelding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jdelijke aanduiding voor inhoud 5"/>
          <p:cNvSpPr>
            <a:spLocks noGrp="1"/>
          </p:cNvSpPr>
          <p:nvPr>
            <p:ph idx="4294967295"/>
          </p:nvPr>
        </p:nvSpPr>
        <p:spPr>
          <a:xfrm>
            <a:off x="546100" y="1600200"/>
            <a:ext cx="4287838" cy="817563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GB" sz="2000" b="1" smtClean="0">
                <a:solidFill>
                  <a:srgbClr val="B71E3A"/>
                </a:solidFill>
              </a:rPr>
              <a:t>2015-2016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endParaRPr lang="en-GB" sz="1000" smtClean="0">
              <a:solidFill>
                <a:srgbClr val="8F1932"/>
              </a:solidFill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endParaRPr lang="nl-NL" sz="1000" smtClean="0">
              <a:solidFill>
                <a:srgbClr val="8F1932"/>
              </a:solidFill>
            </a:endParaRPr>
          </a:p>
        </p:txBody>
      </p:sp>
      <p:pic>
        <p:nvPicPr>
          <p:cNvPr id="15362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15364" name="Tijdelijke aanduiding voor inhoud 10"/>
          <p:cNvPicPr>
            <a:picLocks noChangeAspect="1"/>
          </p:cNvPicPr>
          <p:nvPr/>
        </p:nvPicPr>
        <p:blipFill>
          <a:blip r:embed="rId3"/>
          <a:srcRect r="-63"/>
          <a:stretch>
            <a:fillRect/>
          </a:stretch>
        </p:blipFill>
        <p:spPr bwMode="auto">
          <a:xfrm>
            <a:off x="571500" y="2709863"/>
            <a:ext cx="40005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Tijdelijke aanduiding voor inhoud 10"/>
          <p:cNvPicPr>
            <a:picLocks noChangeAspect="1"/>
          </p:cNvPicPr>
          <p:nvPr/>
        </p:nvPicPr>
        <p:blipFill>
          <a:blip r:embed="rId4"/>
          <a:srcRect t="-2560" b="-2124"/>
          <a:stretch>
            <a:fillRect/>
          </a:stretch>
        </p:blipFill>
        <p:spPr bwMode="auto">
          <a:xfrm>
            <a:off x="5138738" y="1425575"/>
            <a:ext cx="3486150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Afbeelding 4" descr="DSC04083.JPG"/>
          <p:cNvPicPr>
            <a:picLocks noChangeAspect="1"/>
          </p:cNvPicPr>
          <p:nvPr/>
        </p:nvPicPr>
        <p:blipFill>
          <a:blip r:embed="rId5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16387" name="Afbeelding 3" descr="DSC0429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2825" y="1444625"/>
            <a:ext cx="2081213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Afbeelding 7" descr="DSC0429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38" y="1438275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Afbeelding 8" descr="DSC0428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5013" y="1438275"/>
            <a:ext cx="2081212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Afbeelding 9" descr="DSC0428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2825" y="3332163"/>
            <a:ext cx="208121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Afbeelding 11" descr="DSC04283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8363" y="3327400"/>
            <a:ext cx="20891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Afbeelding 12" descr="DSC0427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3900" y="3327400"/>
            <a:ext cx="208121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Afbeelding 14" descr="DSC04273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59013" y="5121275"/>
            <a:ext cx="210502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Afbeelding 15" descr="DSC04271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78363" y="5121275"/>
            <a:ext cx="210502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Afbeelding 16" descr="DSC01158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62788" y="5121275"/>
            <a:ext cx="210343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ijdelijke aanduiding voor inhoud 5"/>
          <p:cNvSpPr txBox="1">
            <a:spLocks/>
          </p:cNvSpPr>
          <p:nvPr/>
        </p:nvSpPr>
        <p:spPr bwMode="auto">
          <a:xfrm>
            <a:off x="376238" y="1481138"/>
            <a:ext cx="182086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1600" b="1">
                <a:solidFill>
                  <a:srgbClr val="B71E3A"/>
                </a:solidFill>
              </a:rPr>
              <a:t>Met in de hoofdrollen: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GB" sz="1000">
              <a:solidFill>
                <a:srgbClr val="8F193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nl-NL" sz="1000">
              <a:solidFill>
                <a:srgbClr val="8F1932"/>
              </a:solidFill>
            </a:endParaRPr>
          </a:p>
        </p:txBody>
      </p:sp>
      <p:pic>
        <p:nvPicPr>
          <p:cNvPr id="16397" name="Afbeelding 4" descr="DSC04083.JPG"/>
          <p:cNvPicPr>
            <a:picLocks noChangeAspect="1"/>
          </p:cNvPicPr>
          <p:nvPr/>
        </p:nvPicPr>
        <p:blipFill>
          <a:blip r:embed="rId12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Afbeelding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465138" y="1516063"/>
            <a:ext cx="4106862" cy="447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2015-2016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Gemeente Maldegem besteedt extra aandacht aan bijen: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ondertekening charter </a:t>
            </a:r>
            <a:r>
              <a:rPr lang="nl-NL" sz="1500" i="1" dirty="0">
                <a:solidFill>
                  <a:srgbClr val="B71E3A"/>
                </a:solidFill>
                <a:latin typeface="+mn-lt"/>
                <a:ea typeface="+mn-ea"/>
              </a:rPr>
              <a:t>Bij-vriendelijke gemeente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uitdelen bloembollen en zaadzakjes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infoavond over bijen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logistieke ondersteuning aan het </a:t>
            </a:r>
            <a:r>
              <a:rPr lang="nl-NL" sz="1500" dirty="0" err="1">
                <a:solidFill>
                  <a:srgbClr val="B71E3A"/>
                </a:solidFill>
                <a:latin typeface="+mn-lt"/>
                <a:ea typeface="+mn-ea"/>
              </a:rPr>
              <a:t>Smoefelpark</a:t>
            </a: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BE" sz="1500" dirty="0">
                <a:solidFill>
                  <a:srgbClr val="B71E3A"/>
                </a:solidFill>
                <a:latin typeface="+mn-lt"/>
                <a:ea typeface="+mn-ea"/>
              </a:rPr>
              <a:t>promotie via gemeentelijk infomagazine</a:t>
            </a: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</p:txBody>
      </p:sp>
      <p:pic>
        <p:nvPicPr>
          <p:cNvPr id="17412" name="Picture 5" descr="L:\Communicatie\09_Drukwerk\Maldegem Magazine\Ingediende teksten\2016\2016-7\coverfoto's\coverfoto MM Juli August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6488" y="1365250"/>
            <a:ext cx="4227512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Afbeelding 4" descr="DSC04083.JPG"/>
          <p:cNvPicPr>
            <a:picLocks noChangeAspect="1"/>
          </p:cNvPicPr>
          <p:nvPr/>
        </p:nvPicPr>
        <p:blipFill>
          <a:blip r:embed="rId5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1290638" y="1265238"/>
            <a:ext cx="7853362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Maldegem ontvangt oorkonde van de KONVIB voor haar inspanningen, in aanwezigheid van leerlingen die les over bijen kregen.</a:t>
            </a:r>
          </a:p>
        </p:txBody>
      </p:sp>
      <p:pic>
        <p:nvPicPr>
          <p:cNvPr id="19460" name="Afbeelding 4" descr="_DSC0006.JPG"/>
          <p:cNvPicPr>
            <a:picLocks noChangeAspect="1"/>
          </p:cNvPicPr>
          <p:nvPr/>
        </p:nvPicPr>
        <p:blipFill>
          <a:blip r:embed="rId3"/>
          <a:srcRect b="11366"/>
          <a:stretch>
            <a:fillRect/>
          </a:stretch>
        </p:blipFill>
        <p:spPr bwMode="auto">
          <a:xfrm>
            <a:off x="1403350" y="2293938"/>
            <a:ext cx="7740650" cy="4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kstvak 3"/>
          <p:cNvSpPr txBox="1">
            <a:spLocks noChangeArrowheads="1"/>
          </p:cNvSpPr>
          <p:nvPr/>
        </p:nvSpPr>
        <p:spPr bwMode="auto">
          <a:xfrm>
            <a:off x="409575" y="1468438"/>
            <a:ext cx="881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solidFill>
                  <a:srgbClr val="B71E3A"/>
                </a:solidFill>
              </a:rPr>
              <a:t>2016	</a:t>
            </a:r>
            <a:r>
              <a:rPr lang="nl-BE"/>
              <a:t>6</a:t>
            </a:r>
          </a:p>
        </p:txBody>
      </p:sp>
      <p:pic>
        <p:nvPicPr>
          <p:cNvPr id="19462" name="Afbeelding 4" descr="DSC04083.JPG"/>
          <p:cNvPicPr>
            <a:picLocks noChangeAspect="1"/>
          </p:cNvPicPr>
          <p:nvPr/>
        </p:nvPicPr>
        <p:blipFill>
          <a:blip r:embed="rId4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0483" name="Tekstvak 2"/>
          <p:cNvSpPr txBox="1">
            <a:spLocks noChangeArrowheads="1"/>
          </p:cNvSpPr>
          <p:nvPr/>
        </p:nvSpPr>
        <p:spPr bwMode="auto">
          <a:xfrm>
            <a:off x="312738" y="1878013"/>
            <a:ext cx="2646362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500">
                <a:solidFill>
                  <a:srgbClr val="B71E3A"/>
                </a:solidFill>
              </a:rPr>
              <a:t>Een wisselend team van vrijwilligers onderhoudt maandelijks het Smoefelpark en de educatieve moestuin.</a:t>
            </a:r>
          </a:p>
          <a:p>
            <a:endParaRPr lang="nl-NL" sz="1500">
              <a:solidFill>
                <a:srgbClr val="B71E3A"/>
              </a:solidFill>
            </a:endParaRPr>
          </a:p>
          <a:p>
            <a:endParaRPr lang="nl-NL" sz="1500">
              <a:solidFill>
                <a:srgbClr val="B71E3A"/>
              </a:solidFill>
            </a:endParaRPr>
          </a:p>
          <a:p>
            <a:r>
              <a:rPr lang="nl-NL" sz="1500">
                <a:solidFill>
                  <a:srgbClr val="B71E3A"/>
                </a:solidFill>
              </a:rPr>
              <a:t>Oprichting vzw Gemeentet met als hoofddoel de verbinding tussen mens en natuur te versterken.</a:t>
            </a:r>
          </a:p>
          <a:p>
            <a:endParaRPr lang="nl-NL" sz="1500">
              <a:solidFill>
                <a:srgbClr val="B71E3A"/>
              </a:solidFill>
            </a:endParaRPr>
          </a:p>
        </p:txBody>
      </p:sp>
      <p:pic>
        <p:nvPicPr>
          <p:cNvPr id="20484" name="Afbeelding 3" descr="DSC03145.JPG"/>
          <p:cNvPicPr>
            <a:picLocks noChangeAspect="1"/>
          </p:cNvPicPr>
          <p:nvPr/>
        </p:nvPicPr>
        <p:blipFill>
          <a:blip r:embed="rId3"/>
          <a:srcRect l="98" r="9729"/>
          <a:stretch>
            <a:fillRect/>
          </a:stretch>
        </p:blipFill>
        <p:spPr bwMode="auto">
          <a:xfrm>
            <a:off x="3048000" y="1789113"/>
            <a:ext cx="6096000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kstvak 5"/>
          <p:cNvSpPr txBox="1">
            <a:spLocks noChangeArrowheads="1"/>
          </p:cNvSpPr>
          <p:nvPr/>
        </p:nvSpPr>
        <p:spPr bwMode="auto">
          <a:xfrm>
            <a:off x="312738" y="1465263"/>
            <a:ext cx="1008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solidFill>
                  <a:srgbClr val="B71E3A"/>
                </a:solidFill>
              </a:rPr>
              <a:t>2017	</a:t>
            </a:r>
            <a:r>
              <a:rPr lang="nl-BE"/>
              <a:t>6</a:t>
            </a:r>
          </a:p>
        </p:txBody>
      </p:sp>
      <p:pic>
        <p:nvPicPr>
          <p:cNvPr id="20486" name="Afbeelding 4" descr="DSC04083.JPG"/>
          <p:cNvPicPr>
            <a:picLocks noChangeAspect="1"/>
          </p:cNvPicPr>
          <p:nvPr/>
        </p:nvPicPr>
        <p:blipFill>
          <a:blip r:embed="rId4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1507" name="Tekstvak 2"/>
          <p:cNvSpPr txBox="1">
            <a:spLocks noChangeArrowheads="1"/>
          </p:cNvSpPr>
          <p:nvPr/>
        </p:nvSpPr>
        <p:spPr bwMode="auto">
          <a:xfrm>
            <a:off x="441325" y="1952625"/>
            <a:ext cx="36576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500">
                <a:solidFill>
                  <a:srgbClr val="B71E3A"/>
                </a:solidFill>
              </a:rPr>
              <a:t>De plek groeit geleidelijk uit tot een waardevol stukje eetnatuur.  </a:t>
            </a:r>
            <a:br>
              <a:rPr lang="nl-NL" sz="1500">
                <a:solidFill>
                  <a:srgbClr val="B71E3A"/>
                </a:solidFill>
              </a:rPr>
            </a:br>
            <a:r>
              <a:rPr lang="nl-NL" sz="1500">
                <a:solidFill>
                  <a:srgbClr val="B71E3A"/>
                </a:solidFill>
              </a:rPr>
              <a:t/>
            </a:r>
            <a:br>
              <a:rPr lang="nl-NL" sz="1500">
                <a:solidFill>
                  <a:srgbClr val="B71E3A"/>
                </a:solidFill>
              </a:rPr>
            </a:br>
            <a:r>
              <a:rPr lang="nl-NL" sz="1500">
                <a:solidFill>
                  <a:srgbClr val="B71E3A"/>
                </a:solidFill>
              </a:rPr>
              <a:t>We observeren goed en sturen bij waar nodig.</a:t>
            </a:r>
          </a:p>
          <a:p>
            <a:endParaRPr lang="nl-NL" sz="1500">
              <a:solidFill>
                <a:srgbClr val="B71E3A"/>
              </a:solidFill>
            </a:endParaRPr>
          </a:p>
          <a:p>
            <a:r>
              <a:rPr lang="nl-NL" sz="1500">
                <a:solidFill>
                  <a:srgbClr val="B71E3A"/>
                </a:solidFill>
              </a:rPr>
              <a:t>Onlangs werden de paadjes afgeboord en gingen een 100-tal nieuwe planten de grond in.</a:t>
            </a:r>
          </a:p>
        </p:txBody>
      </p:sp>
      <p:pic>
        <p:nvPicPr>
          <p:cNvPr id="21508" name="Afbeelding 4" descr="DSC040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6488" y="1303338"/>
            <a:ext cx="4227512" cy="563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Afbeelding 4" descr="DSC04083.JPG"/>
          <p:cNvPicPr>
            <a:picLocks noChangeAspect="1"/>
          </p:cNvPicPr>
          <p:nvPr/>
        </p:nvPicPr>
        <p:blipFill>
          <a:blip r:embed="rId3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hthoek 2"/>
          <p:cNvSpPr>
            <a:spLocks noChangeArrowheads="1"/>
          </p:cNvSpPr>
          <p:nvPr/>
        </p:nvSpPr>
        <p:spPr bwMode="auto">
          <a:xfrm>
            <a:off x="441325" y="1479550"/>
            <a:ext cx="81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solidFill>
                  <a:srgbClr val="B71E3A"/>
                </a:solidFill>
              </a:rPr>
              <a:t>2017</a:t>
            </a: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457200" y="1720850"/>
            <a:ext cx="3824288" cy="3632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dirty="0">
                <a:solidFill>
                  <a:srgbClr val="B71E3A"/>
                </a:solidFill>
                <a:latin typeface="+mn-lt"/>
                <a:ea typeface="+mn-ea"/>
              </a:rPr>
              <a:t>TOEKOMSTPLANNEN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rondleidingen en natuur-/ wildplukwandelingen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educatieve activiteiten voor scholen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korte-keten-picknick als onderdeel van de </a:t>
            </a:r>
            <a:r>
              <a:rPr lang="nl-NL" sz="1500" dirty="0" err="1">
                <a:solidFill>
                  <a:srgbClr val="B71E3A"/>
                </a:solidFill>
                <a:latin typeface="+mn-lt"/>
                <a:ea typeface="+mn-ea"/>
              </a:rPr>
              <a:t>Meetjeslandse</a:t>
            </a: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 Gordel met o.a. brandnetelhumus uit het park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nl-NL" sz="1500" dirty="0">
                <a:solidFill>
                  <a:srgbClr val="B71E3A"/>
                </a:solidFill>
                <a:latin typeface="+mn-lt"/>
                <a:ea typeface="+mn-ea"/>
              </a:rPr>
              <a:t>verdere uitbouw van vzw </a:t>
            </a:r>
            <a:r>
              <a:rPr lang="nl-NL" sz="1500" dirty="0" err="1">
                <a:solidFill>
                  <a:srgbClr val="B71E3A"/>
                </a:solidFill>
                <a:latin typeface="+mn-lt"/>
                <a:ea typeface="+mn-ea"/>
              </a:rPr>
              <a:t>Gemeentet</a:t>
            </a: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500" dirty="0">
              <a:solidFill>
                <a:srgbClr val="B71E3A"/>
              </a:solidFill>
              <a:latin typeface="+mn-lt"/>
              <a:ea typeface="+mn-ea"/>
            </a:endParaRPr>
          </a:p>
        </p:txBody>
      </p:sp>
      <p:pic>
        <p:nvPicPr>
          <p:cNvPr id="22532" name="Afbeelding 3" descr="_DSC00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0" y="1358900"/>
            <a:ext cx="45402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Tijdelijke aanduiding voor inhoud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1625" y="4491038"/>
            <a:ext cx="2492375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Afbeelding 4" descr="DSC04083.JPG"/>
          <p:cNvPicPr>
            <a:picLocks noChangeAspect="1"/>
          </p:cNvPicPr>
          <p:nvPr/>
        </p:nvPicPr>
        <p:blipFill>
          <a:blip r:embed="rId5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kstvak 1"/>
          <p:cNvSpPr txBox="1">
            <a:spLocks noChangeArrowheads="1"/>
          </p:cNvSpPr>
          <p:nvPr/>
        </p:nvSpPr>
        <p:spPr bwMode="auto">
          <a:xfrm>
            <a:off x="368300" y="2616200"/>
            <a:ext cx="8439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4000">
                <a:solidFill>
                  <a:srgbClr val="B71E3A"/>
                </a:solidFill>
              </a:rPr>
              <a:t>Bedankt </a:t>
            </a:r>
          </a:p>
          <a:p>
            <a:pPr algn="ctr"/>
            <a:r>
              <a:rPr lang="nl-NL" sz="4000">
                <a:solidFill>
                  <a:srgbClr val="B71E3A"/>
                </a:solidFill>
              </a:rPr>
              <a:t>voor uw aandacht!</a:t>
            </a:r>
          </a:p>
        </p:txBody>
      </p:sp>
      <p:sp>
        <p:nvSpPr>
          <p:cNvPr id="4" name="Rechthoek 3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23555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Afbeelding 4" descr="DSC04083.JPG"/>
          <p:cNvPicPr>
            <a:picLocks noChangeAspect="1"/>
          </p:cNvPicPr>
          <p:nvPr/>
        </p:nvPicPr>
        <p:blipFill>
          <a:blip r:embed="rId3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123" name="Tijdelijke aanduiding voor inhoud 10" descr="Schermafbeelding 2017-05-10 om 12.08.1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9575" y="1265238"/>
            <a:ext cx="4924425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chte verbindingslijn 7"/>
          <p:cNvCxnSpPr>
            <a:cxnSpLocks noChangeShapeType="1"/>
          </p:cNvCxnSpPr>
          <p:nvPr/>
        </p:nvCxnSpPr>
        <p:spPr bwMode="auto">
          <a:xfrm flipV="1">
            <a:off x="7419975" y="2806700"/>
            <a:ext cx="303213" cy="2206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ing 8"/>
          <p:cNvSpPr>
            <a:spLocks/>
          </p:cNvSpPr>
          <p:nvPr/>
        </p:nvSpPr>
        <p:spPr bwMode="auto">
          <a:xfrm>
            <a:off x="7210425" y="2806700"/>
            <a:ext cx="246063" cy="676275"/>
          </a:xfrm>
          <a:custGeom>
            <a:avLst/>
            <a:gdLst>
              <a:gd name="T0" fmla="*/ 0 w 245821"/>
              <a:gd name="T1" fmla="*/ 338525 h 675501"/>
              <a:gd name="T2" fmla="*/ 123153 w 245821"/>
              <a:gd name="T3" fmla="*/ 0 h 675501"/>
              <a:gd name="T4" fmla="*/ 246306 w 245821"/>
              <a:gd name="T5" fmla="*/ 338525 h 675501"/>
              <a:gd name="T6" fmla="*/ 123153 w 245821"/>
              <a:gd name="T7" fmla="*/ 677051 h 675501"/>
              <a:gd name="T8" fmla="*/ 0 w 245821"/>
              <a:gd name="T9" fmla="*/ 338525 h 675501"/>
              <a:gd name="T10" fmla="*/ 61576 w 245821"/>
              <a:gd name="T11" fmla="*/ 338525 h 675501"/>
              <a:gd name="T12" fmla="*/ 123152 w 245821"/>
              <a:gd name="T13" fmla="*/ 615454 h 675501"/>
              <a:gd name="T14" fmla="*/ 184728 w 245821"/>
              <a:gd name="T15" fmla="*/ 338525 h 675501"/>
              <a:gd name="T16" fmla="*/ 123152 w 245821"/>
              <a:gd name="T17" fmla="*/ 61596 h 675501"/>
              <a:gd name="T18" fmla="*/ 61576 w 245821"/>
              <a:gd name="T19" fmla="*/ 338525 h 67550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45821" h="675501">
                <a:moveTo>
                  <a:pt x="0" y="337751"/>
                </a:moveTo>
                <a:cubicBezTo>
                  <a:pt x="0" y="151216"/>
                  <a:pt x="55029" y="0"/>
                  <a:pt x="122911" y="0"/>
                </a:cubicBezTo>
                <a:cubicBezTo>
                  <a:pt x="190793" y="0"/>
                  <a:pt x="245822" y="151216"/>
                  <a:pt x="245822" y="337751"/>
                </a:cubicBezTo>
                <a:cubicBezTo>
                  <a:pt x="245822" y="524286"/>
                  <a:pt x="190793" y="675502"/>
                  <a:pt x="122911" y="675502"/>
                </a:cubicBezTo>
                <a:cubicBezTo>
                  <a:pt x="55029" y="675502"/>
                  <a:pt x="0" y="524286"/>
                  <a:pt x="0" y="337751"/>
                </a:cubicBezTo>
                <a:close/>
                <a:moveTo>
                  <a:pt x="61455" y="337751"/>
                </a:moveTo>
                <a:cubicBezTo>
                  <a:pt x="61455" y="490345"/>
                  <a:pt x="88969" y="614046"/>
                  <a:pt x="122910" y="614046"/>
                </a:cubicBezTo>
                <a:cubicBezTo>
                  <a:pt x="156851" y="614046"/>
                  <a:pt x="184365" y="490345"/>
                  <a:pt x="184365" y="337751"/>
                </a:cubicBezTo>
                <a:cubicBezTo>
                  <a:pt x="184365" y="185157"/>
                  <a:pt x="156851" y="61456"/>
                  <a:pt x="122910" y="61456"/>
                </a:cubicBezTo>
                <a:cubicBezTo>
                  <a:pt x="88969" y="61456"/>
                  <a:pt x="61455" y="185157"/>
                  <a:pt x="61455" y="337751"/>
                </a:cubicBezTo>
                <a:close/>
              </a:path>
            </a:pathLst>
          </a:custGeom>
          <a:solidFill>
            <a:srgbClr val="C0504D"/>
          </a:solidFill>
          <a:ln w="9525" cap="flat" cmpd="sng">
            <a:solidFill>
              <a:srgbClr val="95178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126" name="Tekstvak 9"/>
          <p:cNvSpPr txBox="1">
            <a:spLocks noChangeArrowheads="1"/>
          </p:cNvSpPr>
          <p:nvPr/>
        </p:nvSpPr>
        <p:spPr bwMode="auto">
          <a:xfrm>
            <a:off x="6872288" y="2376488"/>
            <a:ext cx="1700212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>
                <a:solidFill>
                  <a:srgbClr val="B71E3A"/>
                </a:solidFill>
              </a:rPr>
              <a:t>Smoefelpark</a:t>
            </a:r>
            <a:endParaRPr lang="nl-NL"/>
          </a:p>
        </p:txBody>
      </p:sp>
      <p:sp>
        <p:nvSpPr>
          <p:cNvPr id="5127" name="Tijdelijke aanduiding voor inhoud 5"/>
          <p:cNvSpPr txBox="1">
            <a:spLocks/>
          </p:cNvSpPr>
          <p:nvPr/>
        </p:nvSpPr>
        <p:spPr bwMode="auto">
          <a:xfrm>
            <a:off x="449263" y="1600200"/>
            <a:ext cx="2593975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2000" b="1">
                <a:solidFill>
                  <a:srgbClr val="B71E3A"/>
                </a:solidFill>
              </a:rPr>
              <a:t>Het Smoefelpark maakt deel uit van het Sint-Annapark, in het centrum van Maldegem.</a:t>
            </a:r>
            <a:endParaRPr lang="nl-NL" sz="2000">
              <a:solidFill>
                <a:srgbClr val="B71E3A"/>
              </a:solidFill>
            </a:endParaRPr>
          </a:p>
        </p:txBody>
      </p:sp>
      <p:pic>
        <p:nvPicPr>
          <p:cNvPr id="5128" name="Afbeelding 4" descr="DSC04083.JPG"/>
          <p:cNvPicPr>
            <a:picLocks noChangeAspect="1"/>
          </p:cNvPicPr>
          <p:nvPr/>
        </p:nvPicPr>
        <p:blipFill>
          <a:blip r:embed="rId4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1E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6069013"/>
            <a:ext cx="2806700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Afbeelding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1738" y="2506663"/>
            <a:ext cx="1660525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6147" name="Tijdelijke aanduiding voor inhoud 5"/>
          <p:cNvSpPr txBox="1">
            <a:spLocks/>
          </p:cNvSpPr>
          <p:nvPr/>
        </p:nvSpPr>
        <p:spPr bwMode="auto">
          <a:xfrm>
            <a:off x="520700" y="1592263"/>
            <a:ext cx="2921000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2000" b="1">
                <a:solidFill>
                  <a:srgbClr val="B71E3A"/>
                </a:solidFill>
              </a:rPr>
              <a:t>Het Sint-Annapark vormt voor zomerse honingbijen sowieso een aantrekkingspool door de vele lindes, kastanjes en robinia</a:t>
            </a:r>
            <a:r>
              <a:rPr lang="en-GB" altLang="nl-NL" sz="2000" b="1">
                <a:solidFill>
                  <a:srgbClr val="B71E3A"/>
                </a:solidFill>
              </a:rPr>
              <a:t>’</a:t>
            </a:r>
            <a:r>
              <a:rPr lang="en-GB" sz="2000" b="1">
                <a:solidFill>
                  <a:srgbClr val="B71E3A"/>
                </a:solidFill>
              </a:rPr>
              <a:t>s.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GB" sz="1000">
              <a:solidFill>
                <a:srgbClr val="8F193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nl-NL" sz="1000">
              <a:solidFill>
                <a:srgbClr val="8F1932"/>
              </a:solidFill>
            </a:endParaRPr>
          </a:p>
        </p:txBody>
      </p:sp>
      <p:pic>
        <p:nvPicPr>
          <p:cNvPr id="6148" name="Afbeelding 4" descr="DSC04083.JPG"/>
          <p:cNvPicPr>
            <a:picLocks noChangeAspect="1"/>
          </p:cNvPicPr>
          <p:nvPr/>
        </p:nvPicPr>
        <p:blipFill>
          <a:blip r:embed="rId3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G:\Communicatie\2017\170413_Sint-Annapark\DSC_0272.JPG"/>
          <p:cNvPicPr>
            <a:picLocks noChangeAspect="1" noChangeArrowheads="1"/>
          </p:cNvPicPr>
          <p:nvPr/>
        </p:nvPicPr>
        <p:blipFill>
          <a:blip r:embed="rId4"/>
          <a:srcRect r="29842"/>
          <a:stretch>
            <a:fillRect/>
          </a:stretch>
        </p:blipFill>
        <p:spPr bwMode="auto">
          <a:xfrm>
            <a:off x="3521075" y="1343025"/>
            <a:ext cx="56229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jdelijke aanduiding voor inhoud 5"/>
          <p:cNvSpPr>
            <a:spLocks noGrp="1"/>
          </p:cNvSpPr>
          <p:nvPr>
            <p:ph idx="4294967295"/>
          </p:nvPr>
        </p:nvSpPr>
        <p:spPr>
          <a:xfrm>
            <a:off x="525463" y="1435100"/>
            <a:ext cx="8377237" cy="1371600"/>
          </a:xfrm>
        </p:spPr>
        <p:txBody>
          <a:bodyPr lIns="0" tIns="0" rIns="0" bIns="0"/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GB" sz="2000" b="1" smtClean="0">
                <a:solidFill>
                  <a:srgbClr val="B71E3A"/>
                </a:solidFill>
              </a:rPr>
              <a:t>2014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GB" sz="2000" b="1" smtClean="0">
                <a:solidFill>
                  <a:srgbClr val="B71E3A"/>
                </a:solidFill>
              </a:rPr>
              <a:t>Dit dennenbosje werd gekapt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endParaRPr lang="en-GB" sz="2000" smtClean="0">
              <a:solidFill>
                <a:srgbClr val="B71E3A"/>
              </a:solidFill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endParaRPr lang="nl-NL" sz="1000" smtClean="0">
              <a:solidFill>
                <a:srgbClr val="8F1932"/>
              </a:solidFill>
            </a:endParaRPr>
          </a:p>
        </p:txBody>
      </p:sp>
      <p:pic>
        <p:nvPicPr>
          <p:cNvPr id="7170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7172" name="Afbeelding 4" descr="detai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9175" y="2806700"/>
            <a:ext cx="6397625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Vrije vorm 2"/>
          <p:cNvSpPr>
            <a:spLocks/>
          </p:cNvSpPr>
          <p:nvPr/>
        </p:nvSpPr>
        <p:spPr bwMode="auto">
          <a:xfrm>
            <a:off x="1557338" y="2622550"/>
            <a:ext cx="5468937" cy="3276600"/>
          </a:xfrm>
          <a:custGeom>
            <a:avLst/>
            <a:gdLst>
              <a:gd name="T0" fmla="*/ 0 w 5469500"/>
              <a:gd name="T1" fmla="*/ 348173 h 3277588"/>
              <a:gd name="T2" fmla="*/ 61449 w 5469500"/>
              <a:gd name="T3" fmla="*/ 962596 h 3277588"/>
              <a:gd name="T4" fmla="*/ 184347 w 5469500"/>
              <a:gd name="T5" fmla="*/ 1146922 h 3277588"/>
              <a:gd name="T6" fmla="*/ 286761 w 5469500"/>
              <a:gd name="T7" fmla="*/ 1269807 h 3277588"/>
              <a:gd name="T8" fmla="*/ 409659 w 5469500"/>
              <a:gd name="T9" fmla="*/ 1372210 h 3277588"/>
              <a:gd name="T10" fmla="*/ 901248 w 5469500"/>
              <a:gd name="T11" fmla="*/ 1617980 h 3277588"/>
              <a:gd name="T12" fmla="*/ 1433804 w 5469500"/>
              <a:gd name="T13" fmla="*/ 1228845 h 3277588"/>
              <a:gd name="T14" fmla="*/ 1495253 w 5469500"/>
              <a:gd name="T15" fmla="*/ 1105961 h 3277588"/>
              <a:gd name="T16" fmla="*/ 1700082 w 5469500"/>
              <a:gd name="T17" fmla="*/ 901153 h 3277588"/>
              <a:gd name="T18" fmla="*/ 1966360 w 5469500"/>
              <a:gd name="T19" fmla="*/ 778268 h 3277588"/>
              <a:gd name="T20" fmla="*/ 2212154 w 5469500"/>
              <a:gd name="T21" fmla="*/ 675865 h 3277588"/>
              <a:gd name="T22" fmla="*/ 2376017 w 5469500"/>
              <a:gd name="T23" fmla="*/ 614423 h 3277588"/>
              <a:gd name="T24" fmla="*/ 2724228 w 5469500"/>
              <a:gd name="T25" fmla="*/ 552980 h 3277588"/>
              <a:gd name="T26" fmla="*/ 3809822 w 5469500"/>
              <a:gd name="T27" fmla="*/ 552980 h 3277588"/>
              <a:gd name="T28" fmla="*/ 3994168 w 5469500"/>
              <a:gd name="T29" fmla="*/ 593942 h 3277588"/>
              <a:gd name="T30" fmla="*/ 4547206 w 5469500"/>
              <a:gd name="T31" fmla="*/ 675865 h 3277588"/>
              <a:gd name="T32" fmla="*/ 5018313 w 5469500"/>
              <a:gd name="T33" fmla="*/ 860192 h 3277588"/>
              <a:gd name="T34" fmla="*/ 5161694 w 5469500"/>
              <a:gd name="T35" fmla="*/ 921634 h 3277588"/>
              <a:gd name="T36" fmla="*/ 5366523 w 5469500"/>
              <a:gd name="T37" fmla="*/ 1146922 h 3277588"/>
              <a:gd name="T38" fmla="*/ 5407488 w 5469500"/>
              <a:gd name="T39" fmla="*/ 1413172 h 3277588"/>
              <a:gd name="T40" fmla="*/ 5448454 w 5469500"/>
              <a:gd name="T41" fmla="*/ 1884230 h 3277588"/>
              <a:gd name="T42" fmla="*/ 5366523 w 5469500"/>
              <a:gd name="T43" fmla="*/ 2109518 h 3277588"/>
              <a:gd name="T44" fmla="*/ 5264108 w 5469500"/>
              <a:gd name="T45" fmla="*/ 2232403 h 3277588"/>
              <a:gd name="T46" fmla="*/ 5100245 w 5469500"/>
              <a:gd name="T47" fmla="*/ 2375768 h 3277588"/>
              <a:gd name="T48" fmla="*/ 4813484 w 5469500"/>
              <a:gd name="T49" fmla="*/ 2560094 h 3277588"/>
              <a:gd name="T50" fmla="*/ 4670104 w 5469500"/>
              <a:gd name="T51" fmla="*/ 2703460 h 3277588"/>
              <a:gd name="T52" fmla="*/ 4526723 w 5469500"/>
              <a:gd name="T53" fmla="*/ 2785383 h 3277588"/>
              <a:gd name="T54" fmla="*/ 4362860 w 5469500"/>
              <a:gd name="T55" fmla="*/ 2867305 h 3277588"/>
              <a:gd name="T56" fmla="*/ 4198997 w 5469500"/>
              <a:gd name="T57" fmla="*/ 2928748 h 3277588"/>
              <a:gd name="T58" fmla="*/ 4055616 w 5469500"/>
              <a:gd name="T59" fmla="*/ 2969710 h 3277588"/>
              <a:gd name="T60" fmla="*/ 3748373 w 5469500"/>
              <a:gd name="T61" fmla="*/ 3031152 h 3277588"/>
              <a:gd name="T62" fmla="*/ 3523061 w 5469500"/>
              <a:gd name="T63" fmla="*/ 3092594 h 3277588"/>
              <a:gd name="T64" fmla="*/ 3195334 w 5469500"/>
              <a:gd name="T65" fmla="*/ 3194998 h 3277588"/>
              <a:gd name="T66" fmla="*/ 2314569 w 5469500"/>
              <a:gd name="T67" fmla="*/ 3235959 h 3277588"/>
              <a:gd name="T68" fmla="*/ 2109740 w 5469500"/>
              <a:gd name="T69" fmla="*/ 3154036 h 3277588"/>
              <a:gd name="T70" fmla="*/ 1822979 w 5469500"/>
              <a:gd name="T71" fmla="*/ 2969710 h 3277588"/>
              <a:gd name="T72" fmla="*/ 1679599 w 5469500"/>
              <a:gd name="T73" fmla="*/ 2826345 h 3277588"/>
              <a:gd name="T74" fmla="*/ 1638633 w 5469500"/>
              <a:gd name="T75" fmla="*/ 2682979 h 3277588"/>
              <a:gd name="T76" fmla="*/ 1536219 w 5469500"/>
              <a:gd name="T77" fmla="*/ 2396248 h 3277588"/>
              <a:gd name="T78" fmla="*/ 1392839 w 5469500"/>
              <a:gd name="T79" fmla="*/ 2170960 h 3277588"/>
              <a:gd name="T80" fmla="*/ 1249457 w 5469500"/>
              <a:gd name="T81" fmla="*/ 2007114 h 3277588"/>
              <a:gd name="T82" fmla="*/ 1331390 w 5469500"/>
              <a:gd name="T83" fmla="*/ 1658941 h 327758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469500" h="3277588">
                <a:moveTo>
                  <a:pt x="40970" y="0"/>
                </a:moveTo>
                <a:cubicBezTo>
                  <a:pt x="36467" y="36029"/>
                  <a:pt x="0" y="321712"/>
                  <a:pt x="0" y="348278"/>
                </a:cubicBezTo>
                <a:cubicBezTo>
                  <a:pt x="0" y="525963"/>
                  <a:pt x="2806" y="704135"/>
                  <a:pt x="20485" y="880938"/>
                </a:cubicBezTo>
                <a:cubicBezTo>
                  <a:pt x="23524" y="911326"/>
                  <a:pt x="45743" y="936698"/>
                  <a:pt x="61455" y="962886"/>
                </a:cubicBezTo>
                <a:cubicBezTo>
                  <a:pt x="86789" y="1005113"/>
                  <a:pt x="116082" y="1044833"/>
                  <a:pt x="143396" y="1085807"/>
                </a:cubicBezTo>
                <a:cubicBezTo>
                  <a:pt x="157053" y="1106294"/>
                  <a:pt x="166957" y="1129857"/>
                  <a:pt x="184366" y="1147268"/>
                </a:cubicBezTo>
                <a:cubicBezTo>
                  <a:pt x="204851" y="1167755"/>
                  <a:pt x="227275" y="1186472"/>
                  <a:pt x="245821" y="1208729"/>
                </a:cubicBezTo>
                <a:cubicBezTo>
                  <a:pt x="261582" y="1227645"/>
                  <a:pt x="269382" y="1252779"/>
                  <a:pt x="286791" y="1270190"/>
                </a:cubicBezTo>
                <a:cubicBezTo>
                  <a:pt x="304200" y="1287600"/>
                  <a:pt x="329333" y="1295401"/>
                  <a:pt x="348246" y="1311164"/>
                </a:cubicBezTo>
                <a:cubicBezTo>
                  <a:pt x="370502" y="1329712"/>
                  <a:pt x="386833" y="1354836"/>
                  <a:pt x="409701" y="1372624"/>
                </a:cubicBezTo>
                <a:cubicBezTo>
                  <a:pt x="579593" y="1504774"/>
                  <a:pt x="475190" y="1411921"/>
                  <a:pt x="614551" y="1495546"/>
                </a:cubicBezTo>
                <a:cubicBezTo>
                  <a:pt x="735518" y="1568133"/>
                  <a:pt x="745486" y="1611973"/>
                  <a:pt x="901341" y="1618468"/>
                </a:cubicBezTo>
                <a:lnTo>
                  <a:pt x="1392982" y="1638955"/>
                </a:lnTo>
                <a:cubicBezTo>
                  <a:pt x="1407908" y="1400115"/>
                  <a:pt x="1388799" y="1387268"/>
                  <a:pt x="1433952" y="1229216"/>
                </a:cubicBezTo>
                <a:cubicBezTo>
                  <a:pt x="1439884" y="1208452"/>
                  <a:pt x="1444780" y="1187071"/>
                  <a:pt x="1454437" y="1167755"/>
                </a:cubicBezTo>
                <a:cubicBezTo>
                  <a:pt x="1465447" y="1145732"/>
                  <a:pt x="1483192" y="1127672"/>
                  <a:pt x="1495407" y="1106294"/>
                </a:cubicBezTo>
                <a:cubicBezTo>
                  <a:pt x="1510558" y="1079778"/>
                  <a:pt x="1518054" y="1048779"/>
                  <a:pt x="1536377" y="1024347"/>
                </a:cubicBezTo>
                <a:cubicBezTo>
                  <a:pt x="1608429" y="928269"/>
                  <a:pt x="1608654" y="953775"/>
                  <a:pt x="1700257" y="901425"/>
                </a:cubicBezTo>
                <a:cubicBezTo>
                  <a:pt x="1786484" y="852147"/>
                  <a:pt x="1740480" y="860750"/>
                  <a:pt x="1843652" y="819477"/>
                </a:cubicBezTo>
                <a:cubicBezTo>
                  <a:pt x="1883749" y="803437"/>
                  <a:pt x="1927247" y="796375"/>
                  <a:pt x="1966562" y="778503"/>
                </a:cubicBezTo>
                <a:cubicBezTo>
                  <a:pt x="2002809" y="762026"/>
                  <a:pt x="2033375" y="734851"/>
                  <a:pt x="2068987" y="717043"/>
                </a:cubicBezTo>
                <a:cubicBezTo>
                  <a:pt x="2108445" y="697313"/>
                  <a:pt x="2172999" y="689198"/>
                  <a:pt x="2212382" y="676069"/>
                </a:cubicBezTo>
                <a:cubicBezTo>
                  <a:pt x="2247267" y="664440"/>
                  <a:pt x="2280377" y="648008"/>
                  <a:pt x="2314807" y="635095"/>
                </a:cubicBezTo>
                <a:cubicBezTo>
                  <a:pt x="2335025" y="627512"/>
                  <a:pt x="2356949" y="624266"/>
                  <a:pt x="2376262" y="614608"/>
                </a:cubicBezTo>
                <a:cubicBezTo>
                  <a:pt x="2398283" y="603596"/>
                  <a:pt x="2413472" y="577913"/>
                  <a:pt x="2437718" y="573634"/>
                </a:cubicBezTo>
                <a:cubicBezTo>
                  <a:pt x="2532100" y="556977"/>
                  <a:pt x="2629061" y="561825"/>
                  <a:pt x="2724508" y="553147"/>
                </a:cubicBezTo>
                <a:cubicBezTo>
                  <a:pt x="2779334" y="548162"/>
                  <a:pt x="2833761" y="539489"/>
                  <a:pt x="2888388" y="532660"/>
                </a:cubicBezTo>
                <a:lnTo>
                  <a:pt x="3810214" y="553147"/>
                </a:lnTo>
                <a:cubicBezTo>
                  <a:pt x="3831789" y="554046"/>
                  <a:pt x="3850590" y="568949"/>
                  <a:pt x="3871669" y="573634"/>
                </a:cubicBezTo>
                <a:cubicBezTo>
                  <a:pt x="3912215" y="582645"/>
                  <a:pt x="3953166" y="590935"/>
                  <a:pt x="3994579" y="594121"/>
                </a:cubicBezTo>
                <a:cubicBezTo>
                  <a:pt x="4130913" y="604609"/>
                  <a:pt x="4267712" y="607779"/>
                  <a:pt x="4404279" y="614608"/>
                </a:cubicBezTo>
                <a:cubicBezTo>
                  <a:pt x="4482373" y="634133"/>
                  <a:pt x="4487045" y="625540"/>
                  <a:pt x="4547674" y="676069"/>
                </a:cubicBezTo>
                <a:cubicBezTo>
                  <a:pt x="4569930" y="694617"/>
                  <a:pt x="4583621" y="723794"/>
                  <a:pt x="4609129" y="737530"/>
                </a:cubicBezTo>
                <a:cubicBezTo>
                  <a:pt x="4886850" y="887085"/>
                  <a:pt x="4734085" y="765527"/>
                  <a:pt x="5018830" y="860451"/>
                </a:cubicBezTo>
                <a:cubicBezTo>
                  <a:pt x="5039315" y="867280"/>
                  <a:pt x="5060438" y="872431"/>
                  <a:pt x="5080285" y="880938"/>
                </a:cubicBezTo>
                <a:cubicBezTo>
                  <a:pt x="5108353" y="892968"/>
                  <a:pt x="5133632" y="911189"/>
                  <a:pt x="5162225" y="921912"/>
                </a:cubicBezTo>
                <a:cubicBezTo>
                  <a:pt x="5188586" y="931798"/>
                  <a:pt x="5216852" y="935570"/>
                  <a:pt x="5244165" y="942399"/>
                </a:cubicBezTo>
                <a:cubicBezTo>
                  <a:pt x="5343044" y="1090731"/>
                  <a:pt x="5304085" y="1021275"/>
                  <a:pt x="5367075" y="1147268"/>
                </a:cubicBezTo>
                <a:cubicBezTo>
                  <a:pt x="5373903" y="1215558"/>
                  <a:pt x="5377125" y="1284305"/>
                  <a:pt x="5387560" y="1352138"/>
                </a:cubicBezTo>
                <a:cubicBezTo>
                  <a:pt x="5390843" y="1373482"/>
                  <a:pt x="5402808" y="1392648"/>
                  <a:pt x="5408045" y="1413598"/>
                </a:cubicBezTo>
                <a:cubicBezTo>
                  <a:pt x="5454207" y="1598261"/>
                  <a:pt x="5396098" y="1434945"/>
                  <a:pt x="5469500" y="1618468"/>
                </a:cubicBezTo>
                <a:cubicBezTo>
                  <a:pt x="5462672" y="1707245"/>
                  <a:pt x="5460058" y="1796447"/>
                  <a:pt x="5449015" y="1884798"/>
                </a:cubicBezTo>
                <a:cubicBezTo>
                  <a:pt x="5446337" y="1906226"/>
                  <a:pt x="5434462" y="1925495"/>
                  <a:pt x="5428530" y="1946259"/>
                </a:cubicBezTo>
                <a:cubicBezTo>
                  <a:pt x="5374576" y="2135114"/>
                  <a:pt x="5448904" y="1919201"/>
                  <a:pt x="5367075" y="2110154"/>
                </a:cubicBezTo>
                <a:cubicBezTo>
                  <a:pt x="5358569" y="2130003"/>
                  <a:pt x="5360414" y="2155025"/>
                  <a:pt x="5346590" y="2171615"/>
                </a:cubicBezTo>
                <a:cubicBezTo>
                  <a:pt x="5324734" y="2197845"/>
                  <a:pt x="5288792" y="2208932"/>
                  <a:pt x="5264650" y="2233076"/>
                </a:cubicBezTo>
                <a:cubicBezTo>
                  <a:pt x="5247241" y="2250487"/>
                  <a:pt x="5242209" y="2278322"/>
                  <a:pt x="5223680" y="2294536"/>
                </a:cubicBezTo>
                <a:cubicBezTo>
                  <a:pt x="5186624" y="2326963"/>
                  <a:pt x="5144812" y="2354461"/>
                  <a:pt x="5100770" y="2376484"/>
                </a:cubicBezTo>
                <a:cubicBezTo>
                  <a:pt x="5054120" y="2399811"/>
                  <a:pt x="4931572" y="2452621"/>
                  <a:pt x="4875435" y="2499406"/>
                </a:cubicBezTo>
                <a:cubicBezTo>
                  <a:pt x="4853179" y="2517954"/>
                  <a:pt x="4835976" y="2542011"/>
                  <a:pt x="4813980" y="2560866"/>
                </a:cubicBezTo>
                <a:cubicBezTo>
                  <a:pt x="4788058" y="2583087"/>
                  <a:pt x="4756181" y="2598183"/>
                  <a:pt x="4732040" y="2622327"/>
                </a:cubicBezTo>
                <a:cubicBezTo>
                  <a:pt x="4707898" y="2646471"/>
                  <a:pt x="4696508" y="2682053"/>
                  <a:pt x="4670585" y="2704275"/>
                </a:cubicBezTo>
                <a:cubicBezTo>
                  <a:pt x="4647400" y="2724150"/>
                  <a:pt x="4615158" y="2730097"/>
                  <a:pt x="4588644" y="2745249"/>
                </a:cubicBezTo>
                <a:cubicBezTo>
                  <a:pt x="4567268" y="2757465"/>
                  <a:pt x="4547223" y="2771912"/>
                  <a:pt x="4527189" y="2786223"/>
                </a:cubicBezTo>
                <a:cubicBezTo>
                  <a:pt x="4499407" y="2806069"/>
                  <a:pt x="4475787" y="2832413"/>
                  <a:pt x="4445249" y="2847683"/>
                </a:cubicBezTo>
                <a:cubicBezTo>
                  <a:pt x="4420068" y="2860275"/>
                  <a:pt x="4389670" y="2858284"/>
                  <a:pt x="4363309" y="2868170"/>
                </a:cubicBezTo>
                <a:cubicBezTo>
                  <a:pt x="4334716" y="2878893"/>
                  <a:pt x="4309962" y="2898421"/>
                  <a:pt x="4281369" y="2909144"/>
                </a:cubicBezTo>
                <a:cubicBezTo>
                  <a:pt x="4255008" y="2919030"/>
                  <a:pt x="4226500" y="2921896"/>
                  <a:pt x="4199429" y="2929631"/>
                </a:cubicBezTo>
                <a:cubicBezTo>
                  <a:pt x="4178667" y="2935564"/>
                  <a:pt x="4158736" y="2944185"/>
                  <a:pt x="4137974" y="2950118"/>
                </a:cubicBezTo>
                <a:cubicBezTo>
                  <a:pt x="4110903" y="2957853"/>
                  <a:pt x="4083105" y="2962870"/>
                  <a:pt x="4056034" y="2970605"/>
                </a:cubicBezTo>
                <a:cubicBezTo>
                  <a:pt x="4035272" y="2976538"/>
                  <a:pt x="4015753" y="2986857"/>
                  <a:pt x="3994579" y="2991092"/>
                </a:cubicBezTo>
                <a:cubicBezTo>
                  <a:pt x="3913122" y="3007385"/>
                  <a:pt x="3827566" y="3005794"/>
                  <a:pt x="3748759" y="3032066"/>
                </a:cubicBezTo>
                <a:cubicBezTo>
                  <a:pt x="3728274" y="3038895"/>
                  <a:pt x="3708136" y="3046871"/>
                  <a:pt x="3687304" y="3052553"/>
                </a:cubicBezTo>
                <a:cubicBezTo>
                  <a:pt x="3632980" y="3067370"/>
                  <a:pt x="3523424" y="3093527"/>
                  <a:pt x="3523424" y="3093527"/>
                </a:cubicBezTo>
                <a:cubicBezTo>
                  <a:pt x="3371640" y="3194722"/>
                  <a:pt x="3577715" y="3068598"/>
                  <a:pt x="3257118" y="3175474"/>
                </a:cubicBezTo>
                <a:cubicBezTo>
                  <a:pt x="3236633" y="3182303"/>
                  <a:pt x="3216611" y="3190723"/>
                  <a:pt x="3195663" y="3195961"/>
                </a:cubicBezTo>
                <a:cubicBezTo>
                  <a:pt x="3074716" y="3226201"/>
                  <a:pt x="3007833" y="3224213"/>
                  <a:pt x="2867903" y="3236935"/>
                </a:cubicBezTo>
                <a:cubicBezTo>
                  <a:pt x="2656218" y="3307503"/>
                  <a:pt x="2787199" y="3271930"/>
                  <a:pt x="2314807" y="3236935"/>
                </a:cubicBezTo>
                <a:cubicBezTo>
                  <a:pt x="2276088" y="3234067"/>
                  <a:pt x="2199541" y="3187531"/>
                  <a:pt x="2171412" y="3175474"/>
                </a:cubicBezTo>
                <a:cubicBezTo>
                  <a:pt x="2151565" y="3166967"/>
                  <a:pt x="2130442" y="3161816"/>
                  <a:pt x="2109957" y="3154987"/>
                </a:cubicBezTo>
                <a:cubicBezTo>
                  <a:pt x="1919744" y="3012316"/>
                  <a:pt x="2133546" y="3165045"/>
                  <a:pt x="1946077" y="3052553"/>
                </a:cubicBezTo>
                <a:cubicBezTo>
                  <a:pt x="1903854" y="3027217"/>
                  <a:pt x="1869881" y="2986178"/>
                  <a:pt x="1823167" y="2970605"/>
                </a:cubicBezTo>
                <a:lnTo>
                  <a:pt x="1700257" y="2929631"/>
                </a:lnTo>
                <a:cubicBezTo>
                  <a:pt x="1693429" y="2895486"/>
                  <a:pt x="1688217" y="2860978"/>
                  <a:pt x="1679772" y="2827197"/>
                </a:cubicBezTo>
                <a:cubicBezTo>
                  <a:pt x="1674535" y="2806247"/>
                  <a:pt x="1665219" y="2786500"/>
                  <a:pt x="1659287" y="2765736"/>
                </a:cubicBezTo>
                <a:cubicBezTo>
                  <a:pt x="1651553" y="2738663"/>
                  <a:pt x="1644909" y="2711274"/>
                  <a:pt x="1638802" y="2683788"/>
                </a:cubicBezTo>
                <a:cubicBezTo>
                  <a:pt x="1625517" y="2623999"/>
                  <a:pt x="1622236" y="2574808"/>
                  <a:pt x="1597832" y="2519893"/>
                </a:cubicBezTo>
                <a:cubicBezTo>
                  <a:pt x="1579228" y="2478031"/>
                  <a:pt x="1554980" y="2438833"/>
                  <a:pt x="1536377" y="2396971"/>
                </a:cubicBezTo>
                <a:cubicBezTo>
                  <a:pt x="1527607" y="2377237"/>
                  <a:pt x="1527485" y="2353729"/>
                  <a:pt x="1515892" y="2335510"/>
                </a:cubicBezTo>
                <a:cubicBezTo>
                  <a:pt x="1479233" y="2277897"/>
                  <a:pt x="1430858" y="2228435"/>
                  <a:pt x="1392982" y="2171615"/>
                </a:cubicBezTo>
                <a:cubicBezTo>
                  <a:pt x="1379325" y="2151128"/>
                  <a:pt x="1368225" y="2128684"/>
                  <a:pt x="1352012" y="2110154"/>
                </a:cubicBezTo>
                <a:cubicBezTo>
                  <a:pt x="1320217" y="2073814"/>
                  <a:pt x="1249586" y="2007719"/>
                  <a:pt x="1249586" y="2007719"/>
                </a:cubicBezTo>
                <a:cubicBezTo>
                  <a:pt x="1256415" y="1898455"/>
                  <a:pt x="1244999" y="1786495"/>
                  <a:pt x="1270072" y="1679928"/>
                </a:cubicBezTo>
                <a:cubicBezTo>
                  <a:pt x="1275017" y="1658909"/>
                  <a:pt x="1314666" y="1672931"/>
                  <a:pt x="1331527" y="1659441"/>
                </a:cubicBezTo>
                <a:cubicBezTo>
                  <a:pt x="1352128" y="1642959"/>
                  <a:pt x="1379372" y="1584229"/>
                  <a:pt x="1392982" y="1557007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pic>
        <p:nvPicPr>
          <p:cNvPr id="7174" name="Afbeelding 4" descr="DSC04083.JPG"/>
          <p:cNvPicPr>
            <a:picLocks noChangeAspect="1"/>
          </p:cNvPicPr>
          <p:nvPr/>
        </p:nvPicPr>
        <p:blipFill>
          <a:blip r:embed="rId4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Afbeelding 3" descr="DSC0426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kstvak 1"/>
          <p:cNvSpPr txBox="1">
            <a:spLocks noChangeArrowheads="1"/>
          </p:cNvSpPr>
          <p:nvPr/>
        </p:nvSpPr>
        <p:spPr bwMode="auto">
          <a:xfrm>
            <a:off x="12700" y="1476375"/>
            <a:ext cx="1311275" cy="690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BE"/>
          </a:p>
        </p:txBody>
      </p:sp>
      <p:sp>
        <p:nvSpPr>
          <p:cNvPr id="8195" name="Tekstvak 2"/>
          <p:cNvSpPr txBox="1">
            <a:spLocks noChangeArrowheads="1"/>
          </p:cNvSpPr>
          <p:nvPr/>
        </p:nvSpPr>
        <p:spPr bwMode="auto">
          <a:xfrm>
            <a:off x="46038" y="1638300"/>
            <a:ext cx="1243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 sz="2000">
                <a:solidFill>
                  <a:srgbClr val="B71E3A"/>
                </a:solidFill>
              </a:rPr>
              <a:t>2014</a:t>
            </a:r>
          </a:p>
        </p:txBody>
      </p:sp>
      <p:pic>
        <p:nvPicPr>
          <p:cNvPr id="8196" name="Afbeelding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Afbeelding 4" descr="DSC0527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kstvak 3"/>
          <p:cNvSpPr txBox="1">
            <a:spLocks noChangeArrowheads="1"/>
          </p:cNvSpPr>
          <p:nvPr/>
        </p:nvSpPr>
        <p:spPr bwMode="auto">
          <a:xfrm>
            <a:off x="0" y="1270000"/>
            <a:ext cx="1311275" cy="690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BE"/>
          </a:p>
        </p:txBody>
      </p:sp>
      <p:sp>
        <p:nvSpPr>
          <p:cNvPr id="9219" name="Tekstvak 4"/>
          <p:cNvSpPr txBox="1">
            <a:spLocks noChangeArrowheads="1"/>
          </p:cNvSpPr>
          <p:nvPr/>
        </p:nvSpPr>
        <p:spPr bwMode="auto">
          <a:xfrm>
            <a:off x="0" y="1414463"/>
            <a:ext cx="131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 sz="2000">
                <a:solidFill>
                  <a:srgbClr val="B71E3A"/>
                </a:solidFill>
              </a:rPr>
              <a:t>2014</a:t>
            </a:r>
          </a:p>
        </p:txBody>
      </p:sp>
      <p:pic>
        <p:nvPicPr>
          <p:cNvPr id="9220" name="Afbeelding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10243" name="Tijdelijke aanduiding voor inhoud 5"/>
          <p:cNvSpPr txBox="1">
            <a:spLocks/>
          </p:cNvSpPr>
          <p:nvPr/>
        </p:nvSpPr>
        <p:spPr bwMode="auto">
          <a:xfrm>
            <a:off x="457200" y="1600200"/>
            <a:ext cx="3455988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n-GB" sz="1600" b="1">
                <a:solidFill>
                  <a:srgbClr val="B71E3A"/>
                </a:solidFill>
              </a:rPr>
              <a:t>2014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1600" b="1">
                <a:solidFill>
                  <a:srgbClr val="B71E3A"/>
                </a:solidFill>
              </a:rPr>
              <a:t>HOE HET BEGON</a:t>
            </a:r>
            <a:r>
              <a:rPr lang="is-IS" sz="1600" b="1">
                <a:solidFill>
                  <a:srgbClr val="B71E3A"/>
                </a:solidFill>
              </a:rPr>
              <a:t>…</a:t>
            </a:r>
            <a:endParaRPr lang="en-GB" sz="1600" b="1">
              <a:solidFill>
                <a:srgbClr val="B71E3A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GB" sz="1600" b="1">
              <a:solidFill>
                <a:srgbClr val="B71E3A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1600" b="1">
                <a:solidFill>
                  <a:srgbClr val="B71E3A"/>
                </a:solidFill>
              </a:rPr>
              <a:t>Een lokale imker en een permacultuurontwerper maakten wilde plannen voor een eetbaar, leerrijk en bijenvriendelijk stukje park en stapten met hun voorstel naar de gemeentelijke groendienst.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GB" sz="1000">
              <a:solidFill>
                <a:srgbClr val="B71E3A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nl-NL" sz="1000">
              <a:solidFill>
                <a:srgbClr val="B71E3A"/>
              </a:solidFill>
            </a:endParaRPr>
          </a:p>
        </p:txBody>
      </p:sp>
      <p:pic>
        <p:nvPicPr>
          <p:cNvPr id="10244" name="Afbeelding 2" descr="DSC012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2838" y="1363663"/>
            <a:ext cx="4221162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Afbeelding 4" descr="DSC04083.JPG"/>
          <p:cNvPicPr>
            <a:picLocks noChangeAspect="1"/>
          </p:cNvPicPr>
          <p:nvPr/>
        </p:nvPicPr>
        <p:blipFill>
          <a:blip r:embed="rId4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Afbeelding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hoek 1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11267" name="Tijdelijke aanduiding voor inhoud 5"/>
          <p:cNvSpPr txBox="1">
            <a:spLocks/>
          </p:cNvSpPr>
          <p:nvPr/>
        </p:nvSpPr>
        <p:spPr bwMode="auto">
          <a:xfrm>
            <a:off x="481013" y="1941513"/>
            <a:ext cx="2462212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1600" b="1">
                <a:solidFill>
                  <a:srgbClr val="B71E3A"/>
                </a:solidFill>
              </a:rPr>
              <a:t>2014-2015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GB" sz="1600" b="1">
              <a:solidFill>
                <a:srgbClr val="B71E3A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1600" b="1">
                <a:solidFill>
                  <a:srgbClr val="B71E3A"/>
                </a:solidFill>
              </a:rPr>
              <a:t>Bespreking en bijsturing ontwerp.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GB" sz="400" b="1">
              <a:solidFill>
                <a:srgbClr val="B71E3A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1600" b="1">
                <a:solidFill>
                  <a:srgbClr val="B71E3A"/>
                </a:solidFill>
              </a:rPr>
              <a:t>Vrienden en vrijwilligers hielpen mee tijdens de plantdagen in maart 2015.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GB" sz="1000">
              <a:solidFill>
                <a:srgbClr val="8F193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nl-NL" sz="1000">
              <a:solidFill>
                <a:srgbClr val="8F1932"/>
              </a:solidFill>
            </a:endParaRPr>
          </a:p>
        </p:txBody>
      </p:sp>
      <p:pic>
        <p:nvPicPr>
          <p:cNvPr id="11268" name="Afbeelding 5" descr="IMG_5580.JPG"/>
          <p:cNvPicPr>
            <a:picLocks noChangeAspect="1"/>
          </p:cNvPicPr>
          <p:nvPr/>
        </p:nvPicPr>
        <p:blipFill>
          <a:blip r:embed="rId3"/>
          <a:srcRect l="6924"/>
          <a:stretch>
            <a:fillRect/>
          </a:stretch>
        </p:blipFill>
        <p:spPr bwMode="auto">
          <a:xfrm>
            <a:off x="3043238" y="1941513"/>
            <a:ext cx="6100762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Afbeelding 4" descr="DSC04083.JPG"/>
          <p:cNvPicPr>
            <a:picLocks noChangeAspect="1"/>
          </p:cNvPicPr>
          <p:nvPr/>
        </p:nvPicPr>
        <p:blipFill>
          <a:blip r:embed="rId4"/>
          <a:srcRect t="31317" b="58273"/>
          <a:stretch>
            <a:fillRect/>
          </a:stretch>
        </p:blipFill>
        <p:spPr bwMode="auto">
          <a:xfrm>
            <a:off x="0" y="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0"/>
            <a:ext cx="9144000" cy="1265238"/>
          </a:xfrm>
          <a:prstGeom prst="rect">
            <a:avLst/>
          </a:prstGeom>
          <a:solidFill>
            <a:srgbClr val="B71E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12290" name="Afbeelding 3" descr="IMG_559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5850" y="0"/>
            <a:ext cx="424815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Afbeelding 5" descr="DSC012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0" y="3176588"/>
            <a:ext cx="2860675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ijdelijke aanduiding voor inhoud 5"/>
          <p:cNvSpPr txBox="1">
            <a:spLocks/>
          </p:cNvSpPr>
          <p:nvPr/>
        </p:nvSpPr>
        <p:spPr bwMode="auto">
          <a:xfrm>
            <a:off x="401638" y="1571625"/>
            <a:ext cx="4306887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GB" sz="1600" b="1">
                <a:solidFill>
                  <a:srgbClr val="B71E3A"/>
                </a:solidFill>
              </a:rPr>
              <a:t>Dankzij een symbolenlijst konden jong en oud, zonder enige plantenkennis, de juiste plant op de juiste plaats zetten.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en-GB" sz="1000">
              <a:solidFill>
                <a:srgbClr val="8F1932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nl-NL" sz="1000">
              <a:solidFill>
                <a:srgbClr val="8F1932"/>
              </a:solidFill>
            </a:endParaRPr>
          </a:p>
        </p:txBody>
      </p:sp>
      <p:pic>
        <p:nvPicPr>
          <p:cNvPr id="12293" name="Afbeelding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738" y="5664200"/>
            <a:ext cx="86518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_zakelijk">
  <a:themeElements>
    <a:clrScheme name="Aangepast 1">
      <a:dk1>
        <a:srgbClr val="FFFFFF"/>
      </a:dk1>
      <a:lt1>
        <a:srgbClr val="FFFFFF"/>
      </a:lt1>
      <a:dk2>
        <a:srgbClr val="EA580C"/>
      </a:dk2>
      <a:lt2>
        <a:srgbClr val="77B74A"/>
      </a:lt2>
      <a:accent1>
        <a:srgbClr val="951B81"/>
      </a:accent1>
      <a:accent2>
        <a:srgbClr val="009FE3"/>
      </a:accent2>
      <a:accent3>
        <a:srgbClr val="E6007E"/>
      </a:accent3>
      <a:accent4>
        <a:srgbClr val="F6A424"/>
      </a:accent4>
      <a:accent5>
        <a:srgbClr val="AA8E77"/>
      </a:accent5>
      <a:accent6>
        <a:srgbClr val="009A9B"/>
      </a:accent6>
      <a:hlink>
        <a:srgbClr val="FFFFFF"/>
      </a:hlink>
      <a:folHlink>
        <a:srgbClr val="FFFFFF"/>
      </a:folHlink>
    </a:clrScheme>
    <a:fontScheme name="Gemeente Maldegem Promo">
      <a:majorFont>
        <a:latin typeface="VAG Rounde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e_zakelijk" id="{12C80E85-4B60-4700-B45A-D1CB3999F348}" vid="{988A82FD-1B57-45AC-A853-8050C67DEA28}"/>
    </a:ext>
  </a:extLst>
</a:theme>
</file>

<file path=ppt/theme/theme2.xml><?xml version="1.0" encoding="utf-8"?>
<a:theme xmlns:a="http://schemas.openxmlformats.org/drawingml/2006/main" name="1_Presentatie_zakelijk">
  <a:themeElements>
    <a:clrScheme name="Aangepast 1">
      <a:dk1>
        <a:srgbClr val="FFFFFF"/>
      </a:dk1>
      <a:lt1>
        <a:srgbClr val="FFFFFF"/>
      </a:lt1>
      <a:dk2>
        <a:srgbClr val="EA580C"/>
      </a:dk2>
      <a:lt2>
        <a:srgbClr val="77B74A"/>
      </a:lt2>
      <a:accent1>
        <a:srgbClr val="951B81"/>
      </a:accent1>
      <a:accent2>
        <a:srgbClr val="009FE3"/>
      </a:accent2>
      <a:accent3>
        <a:srgbClr val="E6007E"/>
      </a:accent3>
      <a:accent4>
        <a:srgbClr val="F6A424"/>
      </a:accent4>
      <a:accent5>
        <a:srgbClr val="AA8E77"/>
      </a:accent5>
      <a:accent6>
        <a:srgbClr val="009A9B"/>
      </a:accent6>
      <a:hlink>
        <a:srgbClr val="FFFFFF"/>
      </a:hlink>
      <a:folHlink>
        <a:srgbClr val="FFFFFF"/>
      </a:folHlink>
    </a:clrScheme>
    <a:fontScheme name="Gemeente Maldegem Promo">
      <a:majorFont>
        <a:latin typeface="VAG Rounde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e_zakelijk" id="{12C80E85-4B60-4700-B45A-D1CB3999F348}" vid="{988A82FD-1B57-45AC-A853-8050C67DEA28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Presentatie_zakelijk.potx</Template>
  <TotalTime>1827</TotalTime>
  <Words>253</Words>
  <Application>Microsoft Office PowerPoint</Application>
  <PresentationFormat>On-screen Show (4:3)</PresentationFormat>
  <Paragraphs>58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Open Sans</vt:lpstr>
      <vt:lpstr>MS PGothic</vt:lpstr>
      <vt:lpstr>Arial</vt:lpstr>
      <vt:lpstr>VAG Rounded</vt:lpstr>
      <vt:lpstr>Calibri</vt:lpstr>
      <vt:lpstr>MS PGothic</vt:lpstr>
      <vt:lpstr>Presentatie_zakelijk</vt:lpstr>
      <vt:lpstr>1_Presentatie_zakelijk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Coppens Tim (communicatie)</dc:creator>
  <cp:lastModifiedBy>marcpeeters</cp:lastModifiedBy>
  <cp:revision>33</cp:revision>
  <dcterms:created xsi:type="dcterms:W3CDTF">2015-06-30T15:43:38Z</dcterms:created>
  <dcterms:modified xsi:type="dcterms:W3CDTF">2017-05-16T06:30:40Z</dcterms:modified>
</cp:coreProperties>
</file>