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941"/>
    <a:srgbClr val="BDDB9A"/>
    <a:srgbClr val="3C3C3C"/>
    <a:srgbClr val="99C761"/>
    <a:srgbClr val="F7D02F"/>
    <a:srgbClr val="F9D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6" d="100"/>
          <a:sy n="86" d="100"/>
        </p:scale>
        <p:origin x="48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D8A2B53C-13C8-43E8-86BA-D7943F25AA0E}" type="datetimeFigureOut">
              <a:rPr lang="nl-NL"/>
              <a:pPr>
                <a:defRPr/>
              </a:pPr>
              <a:t>12-5-2017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5BC5371-E579-4AC3-B10E-EF4123934E5E}" type="slidenum">
              <a:rPr lang="nl-NL" altLang="en-US"/>
              <a:pPr>
                <a:defRPr/>
              </a:pPr>
              <a:t>‹nr.›</a:t>
            </a:fld>
            <a:endParaRPr lang="nl-NL" altLang="en-US"/>
          </a:p>
        </p:txBody>
      </p:sp>
    </p:spTree>
    <p:extLst>
      <p:ext uri="{BB962C8B-B14F-4D97-AF65-F5344CB8AC3E}">
        <p14:creationId xmlns:p14="http://schemas.microsoft.com/office/powerpoint/2010/main" val="196445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EC0236C-8B00-4BD3-877A-ABF24C1EFC3D}" type="datetimeFigureOut">
              <a:rPr lang="nl-NL"/>
              <a:pPr>
                <a:defRPr/>
              </a:pPr>
              <a:t>12-5-2017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9A313D4-9ED0-4B5E-A190-749802A79E29}" type="slidenum">
              <a:rPr lang="nl-NL" altLang="en-US"/>
              <a:pPr>
                <a:defRPr/>
              </a:pPr>
              <a:t>‹nr.›</a:t>
            </a:fld>
            <a:endParaRPr lang="nl-NL" altLang="en-US"/>
          </a:p>
        </p:txBody>
      </p:sp>
    </p:spTree>
    <p:extLst>
      <p:ext uri="{BB962C8B-B14F-4D97-AF65-F5344CB8AC3E}">
        <p14:creationId xmlns:p14="http://schemas.microsoft.com/office/powerpoint/2010/main" val="343378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6755626-49C0-4A65-8844-D870EBE9E5F4}" type="datetimeFigureOut">
              <a:rPr lang="nl-NL"/>
              <a:pPr>
                <a:defRPr/>
              </a:pPr>
              <a:t>12-5-2017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9189BB2-8573-4791-9F6E-4807ACC680C9}" type="slidenum">
              <a:rPr lang="nl-NL" altLang="en-US"/>
              <a:pPr>
                <a:defRPr/>
              </a:pPr>
              <a:t>‹nr.›</a:t>
            </a:fld>
            <a:endParaRPr lang="nl-NL" altLang="en-US"/>
          </a:p>
        </p:txBody>
      </p:sp>
    </p:spTree>
    <p:extLst>
      <p:ext uri="{BB962C8B-B14F-4D97-AF65-F5344CB8AC3E}">
        <p14:creationId xmlns:p14="http://schemas.microsoft.com/office/powerpoint/2010/main" val="230783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16FD731-2137-478A-99D7-1F590905E47C}" type="datetimeFigureOut">
              <a:rPr lang="nl-NL"/>
              <a:pPr>
                <a:defRPr/>
              </a:pPr>
              <a:t>12-5-2017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ED80285-8EE2-4166-9C61-3A63842F099E}" type="slidenum">
              <a:rPr lang="nl-NL" altLang="en-US"/>
              <a:pPr>
                <a:defRPr/>
              </a:pPr>
              <a:t>‹nr.›</a:t>
            </a:fld>
            <a:endParaRPr lang="nl-NL" altLang="en-US"/>
          </a:p>
        </p:txBody>
      </p:sp>
    </p:spTree>
    <p:extLst>
      <p:ext uri="{BB962C8B-B14F-4D97-AF65-F5344CB8AC3E}">
        <p14:creationId xmlns:p14="http://schemas.microsoft.com/office/powerpoint/2010/main" val="26359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6C8AFD04-E757-45E9-9252-AE65D3EEB132}" type="datetimeFigureOut">
              <a:rPr lang="nl-NL"/>
              <a:pPr>
                <a:defRPr/>
              </a:pPr>
              <a:t>12-5-2017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9D36472-46C5-4A5E-955F-845DCC38EC42}" type="slidenum">
              <a:rPr lang="nl-NL" altLang="en-US"/>
              <a:pPr>
                <a:defRPr/>
              </a:pPr>
              <a:t>‹nr.›</a:t>
            </a:fld>
            <a:endParaRPr lang="nl-NL" altLang="en-US"/>
          </a:p>
        </p:txBody>
      </p:sp>
    </p:spTree>
    <p:extLst>
      <p:ext uri="{BB962C8B-B14F-4D97-AF65-F5344CB8AC3E}">
        <p14:creationId xmlns:p14="http://schemas.microsoft.com/office/powerpoint/2010/main" val="276624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608EA880-5CE9-458F-BFE4-C00115BC8089}" type="datetimeFigureOut">
              <a:rPr lang="nl-NL"/>
              <a:pPr>
                <a:defRPr/>
              </a:pPr>
              <a:t>12-5-2017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8F83121-F01B-4188-A306-CC33D46940D0}" type="slidenum">
              <a:rPr lang="nl-NL" altLang="en-US"/>
              <a:pPr>
                <a:defRPr/>
              </a:pPr>
              <a:t>‹nr.›</a:t>
            </a:fld>
            <a:endParaRPr lang="nl-NL" altLang="en-US"/>
          </a:p>
        </p:txBody>
      </p:sp>
    </p:spTree>
    <p:extLst>
      <p:ext uri="{BB962C8B-B14F-4D97-AF65-F5344CB8AC3E}">
        <p14:creationId xmlns:p14="http://schemas.microsoft.com/office/powerpoint/2010/main" val="182540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AF6F3A20-4F35-46CF-BD87-50779E04EE92}" type="datetimeFigureOut">
              <a:rPr lang="nl-NL"/>
              <a:pPr>
                <a:defRPr/>
              </a:pPr>
              <a:t>12-5-2017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E740CAB-76ED-4B5E-81F1-1F792644E5A0}" type="slidenum">
              <a:rPr lang="nl-NL" altLang="en-US"/>
              <a:pPr>
                <a:defRPr/>
              </a:pPr>
              <a:t>‹nr.›</a:t>
            </a:fld>
            <a:endParaRPr lang="nl-NL" altLang="en-US"/>
          </a:p>
        </p:txBody>
      </p:sp>
    </p:spTree>
    <p:extLst>
      <p:ext uri="{BB962C8B-B14F-4D97-AF65-F5344CB8AC3E}">
        <p14:creationId xmlns:p14="http://schemas.microsoft.com/office/powerpoint/2010/main" val="394638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D124F2D2-7AC7-41F7-9D2E-E11A979687E2}" type="datetimeFigureOut">
              <a:rPr lang="nl-NL"/>
              <a:pPr>
                <a:defRPr/>
              </a:pPr>
              <a:t>12-5-2017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74520E1-A0EE-4299-A9BD-CFFD038CD45F}" type="slidenum">
              <a:rPr lang="nl-NL" altLang="en-US"/>
              <a:pPr>
                <a:defRPr/>
              </a:pPr>
              <a:t>‹nr.›</a:t>
            </a:fld>
            <a:endParaRPr lang="nl-NL" altLang="en-US"/>
          </a:p>
        </p:txBody>
      </p:sp>
    </p:spTree>
    <p:extLst>
      <p:ext uri="{BB962C8B-B14F-4D97-AF65-F5344CB8AC3E}">
        <p14:creationId xmlns:p14="http://schemas.microsoft.com/office/powerpoint/2010/main" val="333799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B92578F-DA22-4F25-BC5D-F825AD730583}" type="datetimeFigureOut">
              <a:rPr lang="nl-NL"/>
              <a:pPr>
                <a:defRPr/>
              </a:pPr>
              <a:t>12-5-2017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C6D570AD-2218-4CF0-A64A-62E051F3295F}" type="slidenum">
              <a:rPr lang="nl-NL" altLang="en-US"/>
              <a:pPr>
                <a:defRPr/>
              </a:pPr>
              <a:t>‹nr.›</a:t>
            </a:fld>
            <a:endParaRPr lang="nl-NL" altLang="en-US"/>
          </a:p>
        </p:txBody>
      </p:sp>
    </p:spTree>
    <p:extLst>
      <p:ext uri="{BB962C8B-B14F-4D97-AF65-F5344CB8AC3E}">
        <p14:creationId xmlns:p14="http://schemas.microsoft.com/office/powerpoint/2010/main" val="26646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73EB4298-C359-4216-BC5F-670EED17DCCD}" type="datetimeFigureOut">
              <a:rPr lang="nl-NL"/>
              <a:pPr>
                <a:defRPr/>
              </a:pPr>
              <a:t>12-5-2017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F668522-97EF-459A-A7FE-E1E1AFD02188}" type="slidenum">
              <a:rPr lang="nl-NL" altLang="en-US"/>
              <a:pPr>
                <a:defRPr/>
              </a:pPr>
              <a:t>‹nr.›</a:t>
            </a:fld>
            <a:endParaRPr lang="nl-NL" altLang="en-US"/>
          </a:p>
        </p:txBody>
      </p:sp>
    </p:spTree>
    <p:extLst>
      <p:ext uri="{BB962C8B-B14F-4D97-AF65-F5344CB8AC3E}">
        <p14:creationId xmlns:p14="http://schemas.microsoft.com/office/powerpoint/2010/main" val="234609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8D57E12B-8CCF-49C3-A91F-56B8EE544A13}" type="datetimeFigureOut">
              <a:rPr lang="nl-NL"/>
              <a:pPr>
                <a:defRPr/>
              </a:pPr>
              <a:t>12-5-2017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C93FB84-1A0C-4EE4-80D1-A9B10FC6D24A}" type="slidenum">
              <a:rPr lang="nl-NL" altLang="en-US"/>
              <a:pPr>
                <a:defRPr/>
              </a:pPr>
              <a:t>‹nr.›</a:t>
            </a:fld>
            <a:endParaRPr lang="nl-NL" altLang="en-US"/>
          </a:p>
        </p:txBody>
      </p:sp>
    </p:spTree>
    <p:extLst>
      <p:ext uri="{BB962C8B-B14F-4D97-AF65-F5344CB8AC3E}">
        <p14:creationId xmlns:p14="http://schemas.microsoft.com/office/powerpoint/2010/main" val="13258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p>
        </p:txBody>
      </p:sp>
      <p:sp>
        <p:nvSpPr>
          <p:cNvPr id="1027"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Tekststijl van het model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4E5E80E-DE3A-4D08-8F53-231B2DECDF6B}" type="datetimeFigureOut">
              <a:rPr lang="nl-NL"/>
              <a:pPr>
                <a:defRPr/>
              </a:pPr>
              <a:t>12-5-2017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C9CFCF9-3C1B-462F-BD76-C7F0368935D9}" type="slidenum">
              <a:rPr lang="nl-NL" altLang="en-US"/>
              <a:pPr>
                <a:defRPr/>
              </a:pPr>
              <a:t>‹nr.›</a:t>
            </a:fld>
            <a:endParaRPr lang="nl-N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hthoek 4"/>
          <p:cNvSpPr/>
          <p:nvPr/>
        </p:nvSpPr>
        <p:spPr>
          <a:xfrm>
            <a:off x="-611188" y="-2070100"/>
            <a:ext cx="11064876" cy="9107488"/>
          </a:xfrm>
          <a:prstGeom prst="octag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2051"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44450"/>
            <a:ext cx="32527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eshoek 9"/>
          <p:cNvSpPr/>
          <p:nvPr/>
        </p:nvSpPr>
        <p:spPr>
          <a:xfrm rot="5400000">
            <a:off x="8182769" y="2616994"/>
            <a:ext cx="3087688" cy="2819400"/>
          </a:xfrm>
          <a:prstGeom prst="hexagon">
            <a:avLst/>
          </a:prstGeom>
          <a:solidFill>
            <a:srgbClr val="F7D02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053" name="Tekstvak 7"/>
          <p:cNvSpPr txBox="1">
            <a:spLocks noChangeArrowheads="1"/>
          </p:cNvSpPr>
          <p:nvPr/>
        </p:nvSpPr>
        <p:spPr bwMode="auto">
          <a:xfrm>
            <a:off x="8234363" y="3425825"/>
            <a:ext cx="29845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nl-NL" altLang="en-US" sz="1800" cap="all" dirty="0" smtClean="0">
                <a:solidFill>
                  <a:srgbClr val="3C3C3C"/>
                </a:solidFill>
              </a:rPr>
              <a:t>Préserver les </a:t>
            </a:r>
            <a:r>
              <a:rPr lang="nl-NL" altLang="en-US" sz="1800" cap="all" dirty="0" err="1" smtClean="0">
                <a:solidFill>
                  <a:srgbClr val="3C3C3C"/>
                </a:solidFill>
              </a:rPr>
              <a:t>écosystèmes</a:t>
            </a:r>
            <a:r>
              <a:rPr lang="nl-NL" altLang="en-US" sz="1800" cap="all" dirty="0" smtClean="0">
                <a:solidFill>
                  <a:srgbClr val="3C3C3C"/>
                </a:solidFill>
              </a:rPr>
              <a:t> et </a:t>
            </a:r>
            <a:r>
              <a:rPr lang="nl-NL" altLang="en-US" sz="1800" cap="all" dirty="0" err="1" smtClean="0">
                <a:solidFill>
                  <a:srgbClr val="3C3C3C"/>
                </a:solidFill>
              </a:rPr>
              <a:t>garantir</a:t>
            </a:r>
            <a:r>
              <a:rPr lang="nl-NL" altLang="en-US" sz="1800" cap="all" dirty="0" smtClean="0">
                <a:solidFill>
                  <a:srgbClr val="3C3C3C"/>
                </a:solidFill>
              </a:rPr>
              <a:t> la </a:t>
            </a:r>
            <a:r>
              <a:rPr lang="nl-NL" altLang="en-US" sz="1800" cap="all" dirty="0" err="1" smtClean="0">
                <a:solidFill>
                  <a:srgbClr val="3C3C3C"/>
                </a:solidFill>
              </a:rPr>
              <a:t>production</a:t>
            </a:r>
            <a:r>
              <a:rPr lang="nl-NL" altLang="en-US" sz="1800" cap="all" dirty="0" smtClean="0">
                <a:solidFill>
                  <a:srgbClr val="3C3C3C"/>
                </a:solidFill>
              </a:rPr>
              <a:t> alimentaire et </a:t>
            </a:r>
            <a:r>
              <a:rPr lang="nl-NL" altLang="en-US" sz="1800" cap="all" dirty="0" err="1" smtClean="0">
                <a:solidFill>
                  <a:srgbClr val="3C3C3C"/>
                </a:solidFill>
              </a:rPr>
              <a:t>l’économie</a:t>
            </a:r>
            <a:endParaRPr lang="nl-NL" altLang="en-US" sz="1800" cap="all" dirty="0" smtClean="0">
              <a:solidFill>
                <a:srgbClr val="3C3C3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6663" y="3894138"/>
            <a:ext cx="3733800" cy="2300287"/>
          </a:xfrm>
        </p:spPr>
        <p:txBody>
          <a:bodyPr rtlCol="0">
            <a:normAutofit fontScale="90000"/>
          </a:bodyPr>
          <a:lstStyle/>
          <a:p>
            <a:pPr algn="ctr" eaLnBrk="1" fontAlgn="auto" hangingPunct="1">
              <a:spcAft>
                <a:spcPts val="0"/>
              </a:spcAft>
              <a:defRPr/>
            </a:pPr>
            <a:r>
              <a:rPr lang="en-US" sz="3600" b="1" dirty="0" err="1" smtClean="0">
                <a:solidFill>
                  <a:srgbClr val="3C3C3C"/>
                </a:solidFill>
              </a:rPr>
              <a:t>Rejoignez</a:t>
            </a:r>
            <a:r>
              <a:rPr lang="en-US" sz="3600" b="1" dirty="0" smtClean="0">
                <a:solidFill>
                  <a:srgbClr val="3C3C3C"/>
                </a:solidFill>
              </a:rPr>
              <a:t> la coalition pour la conservation des </a:t>
            </a:r>
            <a:r>
              <a:rPr lang="en-US" sz="3600" b="1" dirty="0" err="1" smtClean="0">
                <a:solidFill>
                  <a:srgbClr val="3C3C3C"/>
                </a:solidFill>
              </a:rPr>
              <a:t>pollinisateurs</a:t>
            </a:r>
            <a:r>
              <a:rPr lang="en-US" sz="3600" b="1" dirty="0" smtClean="0">
                <a:solidFill>
                  <a:srgbClr val="3C3C3C"/>
                </a:solidFill>
              </a:rPr>
              <a:t> et de </a:t>
            </a:r>
            <a:r>
              <a:rPr lang="en-US" sz="3600" b="1" dirty="0" err="1" smtClean="0">
                <a:solidFill>
                  <a:srgbClr val="3C3C3C"/>
                </a:solidFill>
              </a:rPr>
              <a:t>leurs</a:t>
            </a:r>
            <a:r>
              <a:rPr lang="en-US" sz="3600" b="1" dirty="0" smtClean="0">
                <a:solidFill>
                  <a:srgbClr val="3C3C3C"/>
                </a:solidFill>
              </a:rPr>
              <a:t> habitats</a:t>
            </a:r>
            <a:r>
              <a:rPr lang="en-US" dirty="0"/>
              <a:t/>
            </a:r>
            <a:br>
              <a:rPr lang="en-US" dirty="0"/>
            </a:br>
            <a:endParaRPr lang="nl-NL" dirty="0"/>
          </a:p>
        </p:txBody>
      </p:sp>
      <p:sp>
        <p:nvSpPr>
          <p:cNvPr id="3075" name="Tijdelijke aanduiding voor inhoud 2"/>
          <p:cNvSpPr>
            <a:spLocks noGrp="1"/>
          </p:cNvSpPr>
          <p:nvPr>
            <p:ph idx="1"/>
          </p:nvPr>
        </p:nvSpPr>
        <p:spPr>
          <a:xfrm>
            <a:off x="371475" y="2803525"/>
            <a:ext cx="6781800" cy="3995738"/>
          </a:xfrm>
        </p:spPr>
        <p:txBody>
          <a:bodyPr/>
          <a:lstStyle/>
          <a:p>
            <a:pPr marL="0" indent="0" eaLnBrk="1" hangingPunct="1">
              <a:buFont typeface="Arial" panose="020B0604020202020204" pitchFamily="34" charset="0"/>
              <a:buNone/>
            </a:pPr>
            <a:endParaRPr lang="en-US" altLang="en-US" smtClean="0">
              <a:solidFill>
                <a:srgbClr val="3C3C3C"/>
              </a:solidFill>
            </a:endParaRPr>
          </a:p>
          <a:p>
            <a:pPr marL="0" indent="0" eaLnBrk="1" hangingPunct="1">
              <a:buFont typeface="Arial" panose="020B0604020202020204" pitchFamily="34" charset="0"/>
              <a:buNone/>
            </a:pPr>
            <a:r>
              <a:rPr lang="en-US" altLang="en-US" smtClean="0">
                <a:solidFill>
                  <a:srgbClr val="3C3C3C"/>
                </a:solidFill>
              </a:rPr>
              <a:t>Promote Pollinators ou Coalition of the Willing on Pollinators, crèe un dialogue avec de nouveaux partenaires potentiels pour développer et mettre en oeuvre des stratégies nationales en faveur des pollinisateurs. </a:t>
            </a:r>
            <a:endParaRPr lang="en-US" altLang="en-US" smtClean="0"/>
          </a:p>
        </p:txBody>
      </p:sp>
      <p:sp>
        <p:nvSpPr>
          <p:cNvPr id="5" name="Zeshoek 4"/>
          <p:cNvSpPr/>
          <p:nvPr/>
        </p:nvSpPr>
        <p:spPr>
          <a:xfrm rot="5400000">
            <a:off x="7426325" y="2794001"/>
            <a:ext cx="4054475" cy="3733800"/>
          </a:xfrm>
          <a:prstGeom prst="hexagon">
            <a:avLst/>
          </a:prstGeom>
          <a:noFill/>
          <a:ln w="38100">
            <a:solidFill>
              <a:srgbClr val="99C7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077" name="Tekstvak 5"/>
          <p:cNvSpPr txBox="1">
            <a:spLocks noChangeArrowheads="1"/>
          </p:cNvSpPr>
          <p:nvPr/>
        </p:nvSpPr>
        <p:spPr bwMode="auto">
          <a:xfrm>
            <a:off x="371475" y="1165225"/>
            <a:ext cx="112506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3C3C3C"/>
                </a:solidFill>
              </a:rPr>
              <a:t>Les pollinisateurs jouent un role clef dans la conservation de la diversité biologique, des écosystèmes, dans la production alimentaire et dans l’économie. Les effets des activités humaines actuelles affectent la pollinisation animale.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eshoek 6"/>
          <p:cNvSpPr/>
          <p:nvPr/>
        </p:nvSpPr>
        <p:spPr>
          <a:xfrm rot="5400000">
            <a:off x="9880600" y="1127125"/>
            <a:ext cx="2587625" cy="2251075"/>
          </a:xfrm>
          <a:prstGeom prst="hexagon">
            <a:avLst/>
          </a:prstGeom>
          <a:solidFill>
            <a:srgbClr val="F7D02F">
              <a:alpha val="78039"/>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Zeshoek 5"/>
          <p:cNvSpPr/>
          <p:nvPr/>
        </p:nvSpPr>
        <p:spPr>
          <a:xfrm rot="5400000">
            <a:off x="7422357" y="3423444"/>
            <a:ext cx="4140200" cy="3875087"/>
          </a:xfrm>
          <a:prstGeom prst="hexagon">
            <a:avLst/>
          </a:prstGeom>
          <a:noFill/>
          <a:ln w="38100">
            <a:solidFill>
              <a:srgbClr val="99C7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10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612775"/>
            <a:ext cx="20955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484313"/>
            <a:ext cx="2095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eshoek 7"/>
          <p:cNvSpPr/>
          <p:nvPr/>
        </p:nvSpPr>
        <p:spPr>
          <a:xfrm rot="5400000">
            <a:off x="-131763" y="39688"/>
            <a:ext cx="4443413" cy="3551238"/>
          </a:xfrm>
          <a:prstGeom prst="hexagon">
            <a:avLst/>
          </a:prstGeom>
          <a:noFill/>
          <a:ln w="38100">
            <a:solidFill>
              <a:srgbClr val="F7D0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103" name="Tekstvak 10"/>
          <p:cNvSpPr txBox="1">
            <a:spLocks noChangeArrowheads="1"/>
          </p:cNvSpPr>
          <p:nvPr/>
        </p:nvSpPr>
        <p:spPr bwMode="auto">
          <a:xfrm>
            <a:off x="601663" y="1046163"/>
            <a:ext cx="30384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a:solidFill>
                  <a:srgbClr val="3C3C3C"/>
                </a:solidFill>
              </a:rPr>
              <a:t>Dans le monde, près de 90% des plantes à fleurs sauvages dépendent de la pollinisation animale</a:t>
            </a:r>
          </a:p>
          <a:p>
            <a:pPr eaLnBrk="1" hangingPunct="1">
              <a:lnSpc>
                <a:spcPct val="100000"/>
              </a:lnSpc>
              <a:spcBef>
                <a:spcPct val="0"/>
              </a:spcBef>
              <a:buFontTx/>
              <a:buNone/>
            </a:pPr>
            <a:endParaRPr lang="nl-NL" altLang="en-US" sz="1800"/>
          </a:p>
        </p:txBody>
      </p:sp>
      <p:sp>
        <p:nvSpPr>
          <p:cNvPr id="4104" name="Tijdelijke aanduiding voor inhoud 11"/>
          <p:cNvSpPr>
            <a:spLocks noGrp="1"/>
          </p:cNvSpPr>
          <p:nvPr>
            <p:ph idx="1"/>
          </p:nvPr>
        </p:nvSpPr>
        <p:spPr>
          <a:xfrm>
            <a:off x="7729538" y="4532313"/>
            <a:ext cx="3700462" cy="2397125"/>
          </a:xfrm>
        </p:spPr>
        <p:txBody>
          <a:bodyPr/>
          <a:lstStyle/>
          <a:p>
            <a:pPr marL="0" indent="0" algn="ctr" eaLnBrk="1" hangingPunct="1">
              <a:buFont typeface="Arial" panose="020B0604020202020204" pitchFamily="34" charset="0"/>
              <a:buNone/>
            </a:pPr>
            <a:r>
              <a:rPr lang="en-GB" altLang="nl-NL" sz="2400" smtClean="0">
                <a:solidFill>
                  <a:srgbClr val="3C3C3C"/>
                </a:solidFill>
              </a:rPr>
              <a:t>Plus de 75% des plantes cultivées bénéficient de la pollinisation animale en termes de production, récolte et qualité</a:t>
            </a:r>
            <a:endParaRPr lang="nl-NL" altLang="nl-NL" smtClean="0"/>
          </a:p>
        </p:txBody>
      </p:sp>
      <p:sp>
        <p:nvSpPr>
          <p:cNvPr id="14" name="Zeshoek 13"/>
          <p:cNvSpPr/>
          <p:nvPr/>
        </p:nvSpPr>
        <p:spPr>
          <a:xfrm rot="5400000">
            <a:off x="2833688" y="3636963"/>
            <a:ext cx="2586037" cy="2249487"/>
          </a:xfrm>
          <a:prstGeom prst="hexagon">
            <a:avLst/>
          </a:prstGeom>
          <a:solidFill>
            <a:srgbClr val="BDDB9A">
              <a:alpha val="78039"/>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nl-NL" altLang="en-US" b="1" smtClean="0">
                <a:solidFill>
                  <a:srgbClr val="99C761"/>
                </a:solidFill>
              </a:rPr>
              <a:t>À propos de la coalition</a:t>
            </a:r>
          </a:p>
        </p:txBody>
      </p:sp>
      <p:sp>
        <p:nvSpPr>
          <p:cNvPr id="5123" name="Tijdelijke aanduiding voor inhoud 2"/>
          <p:cNvSpPr>
            <a:spLocks noGrp="1"/>
          </p:cNvSpPr>
          <p:nvPr>
            <p:ph idx="1"/>
          </p:nvPr>
        </p:nvSpPr>
        <p:spPr>
          <a:xfrm>
            <a:off x="1752600" y="1617663"/>
            <a:ext cx="10515600" cy="4351337"/>
          </a:xfrm>
        </p:spPr>
        <p:txBody>
          <a:bodyPr/>
          <a:lstStyle/>
          <a:p>
            <a:pPr eaLnBrk="1" hangingPunct="1"/>
            <a:r>
              <a:rPr lang="en-GB" altLang="en-US" smtClean="0">
                <a:solidFill>
                  <a:srgbClr val="3C3C3C"/>
                </a:solidFill>
              </a:rPr>
              <a:t>Nous croyons que les États peuvent porter des engagements politiques qui encouragent des mesures et des actions innovantes pour la protection des pollinisateurs. </a:t>
            </a:r>
          </a:p>
          <a:p>
            <a:pPr eaLnBrk="1" hangingPunct="1"/>
            <a:endParaRPr lang="en-GB" altLang="en-US" smtClean="0">
              <a:solidFill>
                <a:srgbClr val="3C3C3C"/>
              </a:solidFill>
            </a:endParaRPr>
          </a:p>
          <a:p>
            <a:pPr eaLnBrk="1" hangingPunct="1"/>
            <a:r>
              <a:rPr lang="en-GB" altLang="en-US" smtClean="0">
                <a:solidFill>
                  <a:srgbClr val="3C3C3C"/>
                </a:solidFill>
              </a:rPr>
              <a:t>Les stratégies nationales pour les pollinisateurs sont un outil important de la conservation des pollinisateurs. </a:t>
            </a:r>
          </a:p>
          <a:p>
            <a:pPr eaLnBrk="1" hangingPunct="1"/>
            <a:endParaRPr lang="en-GB" altLang="en-US" smtClean="0">
              <a:solidFill>
                <a:srgbClr val="3C3C3C"/>
              </a:solidFill>
            </a:endParaRPr>
          </a:p>
          <a:p>
            <a:pPr eaLnBrk="1" hangingPunct="1"/>
            <a:r>
              <a:rPr lang="en-GB" altLang="en-US" smtClean="0">
                <a:solidFill>
                  <a:srgbClr val="3C3C3C"/>
                </a:solidFill>
              </a:rPr>
              <a:t>Nous nous efforçons d’atteindre les messages clefs du rapport d’IPBES sur les pollinisateurs, la pollinisation et la production alimentaire. </a:t>
            </a:r>
          </a:p>
          <a:p>
            <a:pPr eaLnBrk="1" hangingPunct="1"/>
            <a:endParaRPr lang="nl-NL" altLang="en-US" smtClean="0"/>
          </a:p>
        </p:txBody>
      </p:sp>
      <p:sp>
        <p:nvSpPr>
          <p:cNvPr id="4" name="Zeshoek 3"/>
          <p:cNvSpPr/>
          <p:nvPr/>
        </p:nvSpPr>
        <p:spPr>
          <a:xfrm rot="5400000">
            <a:off x="-679450" y="4321175"/>
            <a:ext cx="2587625" cy="2251075"/>
          </a:xfrm>
          <a:prstGeom prst="hexagon">
            <a:avLst/>
          </a:prstGeom>
          <a:solidFill>
            <a:srgbClr val="F7D02F">
              <a:alpha val="78039"/>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 name="Zeshoek 4"/>
          <p:cNvSpPr/>
          <p:nvPr/>
        </p:nvSpPr>
        <p:spPr>
          <a:xfrm rot="5400000">
            <a:off x="1326356" y="6338095"/>
            <a:ext cx="2428875" cy="2214562"/>
          </a:xfrm>
          <a:prstGeom prst="hexagon">
            <a:avLst/>
          </a:prstGeom>
          <a:noFill/>
          <a:ln w="38100">
            <a:solidFill>
              <a:srgbClr val="99C7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eshoek 3"/>
          <p:cNvSpPr/>
          <p:nvPr/>
        </p:nvSpPr>
        <p:spPr>
          <a:xfrm rot="5400000">
            <a:off x="8421687" y="-398462"/>
            <a:ext cx="4443413" cy="3551238"/>
          </a:xfrm>
          <a:prstGeom prst="hexagon">
            <a:avLst/>
          </a:prstGeom>
          <a:noFill/>
          <a:ln w="38100">
            <a:solidFill>
              <a:srgbClr val="F7D0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147" name="Titel 1"/>
          <p:cNvSpPr>
            <a:spLocks noGrp="1"/>
          </p:cNvSpPr>
          <p:nvPr>
            <p:ph type="title"/>
          </p:nvPr>
        </p:nvSpPr>
        <p:spPr/>
        <p:txBody>
          <a:bodyPr/>
          <a:lstStyle/>
          <a:p>
            <a:pPr eaLnBrk="1" hangingPunct="1"/>
            <a:r>
              <a:rPr lang="nl-NL" altLang="en-US" b="1" smtClean="0">
                <a:solidFill>
                  <a:srgbClr val="99C761"/>
                </a:solidFill>
              </a:rPr>
              <a:t>Qui est membre de la coalition?</a:t>
            </a:r>
          </a:p>
        </p:txBody>
      </p:sp>
      <p:sp>
        <p:nvSpPr>
          <p:cNvPr id="3" name="Tijdelijke aanduiding voor inhoud 2"/>
          <p:cNvSpPr>
            <a:spLocks noGrp="1"/>
          </p:cNvSpPr>
          <p:nvPr>
            <p:ph idx="1"/>
          </p:nvPr>
        </p:nvSpPr>
        <p:spPr/>
        <p:txBody>
          <a:bodyPr rtlCol="0">
            <a:normAutofit lnSpcReduction="10000"/>
          </a:bodyPr>
          <a:lstStyle/>
          <a:p>
            <a:pPr marL="0" indent="0" eaLnBrk="1" fontAlgn="auto" hangingPunct="1">
              <a:spcAft>
                <a:spcPts val="0"/>
              </a:spcAft>
              <a:buFont typeface="Arial" panose="020B0604020202020204" pitchFamily="34" charset="0"/>
              <a:buNone/>
              <a:defRPr/>
            </a:pPr>
            <a:r>
              <a:rPr lang="nl-NL" dirty="0" err="1" smtClean="0"/>
              <a:t>Autriche</a:t>
            </a:r>
            <a:r>
              <a:rPr lang="nl-NL" dirty="0" smtClean="0"/>
              <a:t>, </a:t>
            </a:r>
            <a:r>
              <a:rPr lang="nl-NL" dirty="0" err="1" smtClean="0"/>
              <a:t>Belgique</a:t>
            </a:r>
            <a:r>
              <a:rPr lang="nl-NL" dirty="0" smtClean="0"/>
              <a:t>, Danemark, </a:t>
            </a:r>
            <a:r>
              <a:rPr lang="nl-NL" dirty="0" err="1" smtClean="0"/>
              <a:t>Finlande</a:t>
            </a:r>
            <a:r>
              <a:rPr lang="nl-NL" dirty="0" smtClean="0"/>
              <a:t>, France, </a:t>
            </a:r>
            <a:r>
              <a:rPr lang="nl-NL" dirty="0" err="1" smtClean="0"/>
              <a:t>Allemagne</a:t>
            </a:r>
            <a:r>
              <a:rPr lang="nl-NL" dirty="0" smtClean="0"/>
              <a:t>, Luxembourg, </a:t>
            </a:r>
            <a:r>
              <a:rPr lang="nl-NL" dirty="0" err="1" smtClean="0"/>
              <a:t>Perou</a:t>
            </a:r>
            <a:r>
              <a:rPr lang="nl-NL" dirty="0" smtClean="0"/>
              <a:t>, </a:t>
            </a:r>
            <a:r>
              <a:rPr lang="nl-NL" dirty="0" err="1" smtClean="0"/>
              <a:t>Slovénie</a:t>
            </a:r>
            <a:r>
              <a:rPr lang="nl-NL" dirty="0" smtClean="0"/>
              <a:t>, </a:t>
            </a:r>
            <a:r>
              <a:rPr lang="nl-NL" dirty="0" err="1" smtClean="0"/>
              <a:t>Slovaquie</a:t>
            </a:r>
            <a:r>
              <a:rPr lang="nl-NL" dirty="0" smtClean="0"/>
              <a:t>, </a:t>
            </a:r>
            <a:r>
              <a:rPr lang="nl-NL" dirty="0" err="1" smtClean="0"/>
              <a:t>Espagne</a:t>
            </a:r>
            <a:r>
              <a:rPr lang="nl-NL" dirty="0" smtClean="0"/>
              <a:t>, </a:t>
            </a:r>
            <a:r>
              <a:rPr lang="nl-NL" dirty="0" err="1" smtClean="0"/>
              <a:t>Pays</a:t>
            </a:r>
            <a:r>
              <a:rPr lang="nl-NL" dirty="0" smtClean="0"/>
              <a:t>-Bas, </a:t>
            </a:r>
            <a:r>
              <a:rPr lang="nl-NL" dirty="0" err="1" smtClean="0"/>
              <a:t>Royaume</a:t>
            </a:r>
            <a:r>
              <a:rPr lang="nl-NL" dirty="0" smtClean="0"/>
              <a:t> Uni, Uruguay</a:t>
            </a:r>
          </a:p>
          <a:p>
            <a:pPr marL="0" indent="0" eaLnBrk="1" fontAlgn="auto" hangingPunct="1">
              <a:spcAft>
                <a:spcPts val="0"/>
              </a:spcAft>
              <a:buFont typeface="Arial" panose="020B0604020202020204" pitchFamily="34" charset="0"/>
              <a:buNone/>
              <a:defRPr/>
            </a:pPr>
            <a:endParaRPr lang="en-GB" dirty="0" smtClean="0">
              <a:solidFill>
                <a:srgbClr val="3C3C3C"/>
              </a:solidFill>
            </a:endParaRPr>
          </a:p>
          <a:p>
            <a:pPr marL="0" indent="0" eaLnBrk="1" fontAlgn="auto" hangingPunct="1">
              <a:spcAft>
                <a:spcPts val="0"/>
              </a:spcAft>
              <a:buFont typeface="Arial" panose="020B0604020202020204" pitchFamily="34" charset="0"/>
              <a:buNone/>
              <a:defRPr/>
            </a:pPr>
            <a:endParaRPr lang="en-GB" dirty="0">
              <a:solidFill>
                <a:srgbClr val="3C3C3C"/>
              </a:solidFill>
            </a:endParaRPr>
          </a:p>
          <a:p>
            <a:pPr marL="0" indent="0" eaLnBrk="1" fontAlgn="auto" hangingPunct="1">
              <a:spcAft>
                <a:spcPts val="0"/>
              </a:spcAft>
              <a:buFont typeface="Arial" panose="020B0604020202020204" pitchFamily="34" charset="0"/>
              <a:buNone/>
              <a:defRPr/>
            </a:pPr>
            <a:endParaRPr lang="en-GB" dirty="0" smtClean="0">
              <a:solidFill>
                <a:srgbClr val="3C3C3C"/>
              </a:solidFill>
            </a:endParaRPr>
          </a:p>
          <a:p>
            <a:pPr marL="0" indent="0" eaLnBrk="1" fontAlgn="auto" hangingPunct="1">
              <a:spcAft>
                <a:spcPts val="0"/>
              </a:spcAft>
              <a:buFont typeface="Arial" panose="020B0604020202020204" pitchFamily="34" charset="0"/>
              <a:buNone/>
              <a:defRPr/>
            </a:pPr>
            <a:endParaRPr lang="en-GB" dirty="0" smtClean="0">
              <a:solidFill>
                <a:srgbClr val="3C3C3C"/>
              </a:solidFill>
            </a:endParaRPr>
          </a:p>
          <a:p>
            <a:pPr marL="0" indent="0" eaLnBrk="1" fontAlgn="auto" hangingPunct="1">
              <a:spcAft>
                <a:spcPts val="0"/>
              </a:spcAft>
              <a:buFont typeface="Arial" panose="020B0604020202020204" pitchFamily="34" charset="0"/>
              <a:buNone/>
              <a:defRPr/>
            </a:pPr>
            <a:r>
              <a:rPr lang="en-GB" dirty="0" smtClean="0">
                <a:solidFill>
                  <a:srgbClr val="3C3C3C"/>
                </a:solidFill>
              </a:rPr>
              <a:t>La coalition </a:t>
            </a:r>
            <a:r>
              <a:rPr lang="en-GB" dirty="0" err="1" smtClean="0">
                <a:solidFill>
                  <a:srgbClr val="3C3C3C"/>
                </a:solidFill>
              </a:rPr>
              <a:t>cherche</a:t>
            </a:r>
            <a:r>
              <a:rPr lang="en-GB" dirty="0" smtClean="0">
                <a:solidFill>
                  <a:srgbClr val="3C3C3C"/>
                </a:solidFill>
              </a:rPr>
              <a:t> de nouveaux </a:t>
            </a:r>
            <a:r>
              <a:rPr lang="en-GB" dirty="0" err="1" smtClean="0">
                <a:solidFill>
                  <a:srgbClr val="3C3C3C"/>
                </a:solidFill>
              </a:rPr>
              <a:t>partenaires</a:t>
            </a:r>
            <a:r>
              <a:rPr lang="en-GB" dirty="0" smtClean="0">
                <a:solidFill>
                  <a:srgbClr val="3C3C3C"/>
                </a:solidFill>
              </a:rPr>
              <a:t> </a:t>
            </a:r>
            <a:r>
              <a:rPr lang="en-GB" dirty="0" err="1" smtClean="0">
                <a:solidFill>
                  <a:srgbClr val="3C3C3C"/>
                </a:solidFill>
              </a:rPr>
              <a:t>afin</a:t>
            </a:r>
            <a:r>
              <a:rPr lang="en-GB" dirty="0" smtClean="0">
                <a:solidFill>
                  <a:srgbClr val="3C3C3C"/>
                </a:solidFill>
              </a:rPr>
              <a:t> de </a:t>
            </a:r>
            <a:r>
              <a:rPr lang="en-GB" dirty="0" err="1" smtClean="0">
                <a:solidFill>
                  <a:srgbClr val="3C3C3C"/>
                </a:solidFill>
              </a:rPr>
              <a:t>continuellement</a:t>
            </a:r>
            <a:r>
              <a:rPr lang="en-GB" dirty="0" smtClean="0">
                <a:solidFill>
                  <a:srgbClr val="3C3C3C"/>
                </a:solidFill>
              </a:rPr>
              <a:t> augmenter </a:t>
            </a:r>
            <a:r>
              <a:rPr lang="en-GB" dirty="0" err="1" smtClean="0">
                <a:solidFill>
                  <a:srgbClr val="3C3C3C"/>
                </a:solidFill>
              </a:rPr>
              <a:t>nos</a:t>
            </a:r>
            <a:r>
              <a:rPr lang="en-GB" dirty="0" smtClean="0">
                <a:solidFill>
                  <a:srgbClr val="3C3C3C"/>
                </a:solidFill>
              </a:rPr>
              <a:t> efforts et </a:t>
            </a:r>
            <a:r>
              <a:rPr lang="en-GB" dirty="0" err="1" smtClean="0">
                <a:solidFill>
                  <a:srgbClr val="3C3C3C"/>
                </a:solidFill>
              </a:rPr>
              <a:t>partager</a:t>
            </a:r>
            <a:r>
              <a:rPr lang="en-GB" dirty="0" smtClean="0">
                <a:solidFill>
                  <a:srgbClr val="3C3C3C"/>
                </a:solidFill>
              </a:rPr>
              <a:t> </a:t>
            </a:r>
            <a:r>
              <a:rPr lang="en-GB" dirty="0" err="1" smtClean="0">
                <a:solidFill>
                  <a:srgbClr val="3C3C3C"/>
                </a:solidFill>
              </a:rPr>
              <a:t>nos</a:t>
            </a:r>
            <a:r>
              <a:rPr lang="en-GB" dirty="0" smtClean="0">
                <a:solidFill>
                  <a:srgbClr val="3C3C3C"/>
                </a:solidFill>
              </a:rPr>
              <a:t> </a:t>
            </a:r>
            <a:r>
              <a:rPr lang="en-GB" dirty="0" err="1" smtClean="0">
                <a:solidFill>
                  <a:srgbClr val="3C3C3C"/>
                </a:solidFill>
              </a:rPr>
              <a:t>connaissances</a:t>
            </a:r>
            <a:r>
              <a:rPr lang="en-GB" dirty="0" smtClean="0">
                <a:solidFill>
                  <a:srgbClr val="3C3C3C"/>
                </a:solidFill>
              </a:rPr>
              <a:t> et </a:t>
            </a:r>
            <a:r>
              <a:rPr lang="en-GB" dirty="0" err="1" smtClean="0">
                <a:solidFill>
                  <a:srgbClr val="3C3C3C"/>
                </a:solidFill>
              </a:rPr>
              <a:t>nos</a:t>
            </a:r>
            <a:r>
              <a:rPr lang="en-GB" dirty="0" smtClean="0">
                <a:solidFill>
                  <a:srgbClr val="3C3C3C"/>
                </a:solidFill>
              </a:rPr>
              <a:t> innovations. </a:t>
            </a:r>
            <a:endParaRPr lang="nl-NL" dirty="0">
              <a:solidFill>
                <a:srgbClr val="3C3C3C"/>
              </a:solidFill>
            </a:endParaRPr>
          </a:p>
          <a:p>
            <a:pPr marL="0" indent="0" eaLnBrk="1" fontAlgn="auto" hangingPunct="1">
              <a:spcAft>
                <a:spcPts val="0"/>
              </a:spcAft>
              <a:buFont typeface="Arial" panose="020B0604020202020204" pitchFamily="34" charset="0"/>
              <a:buNone/>
              <a:defRPr/>
            </a:pPr>
            <a:endParaRPr lang="nl-NL" dirty="0"/>
          </a:p>
          <a:p>
            <a:pPr marL="0" indent="0" eaLnBrk="1" fontAlgn="auto" hangingPunct="1">
              <a:spcAft>
                <a:spcPts val="0"/>
              </a:spcAft>
              <a:buFont typeface="Arial" panose="020B0604020202020204" pitchFamily="34" charset="0"/>
              <a:buNone/>
              <a:defRPr/>
            </a:pPr>
            <a:endParaRPr lang="nl-NL" dirty="0"/>
          </a:p>
          <a:p>
            <a:pPr eaLnBrk="1" fontAlgn="auto" hangingPunct="1">
              <a:spcAft>
                <a:spcPts val="0"/>
              </a:spcAft>
              <a:defRPr/>
            </a:pPr>
            <a:endParaRPr lang="nl-NL" dirty="0"/>
          </a:p>
          <a:p>
            <a:pPr eaLnBrk="1" fontAlgn="auto" hangingPunct="1">
              <a:spcAft>
                <a:spcPts val="0"/>
              </a:spcAft>
              <a:defRPr/>
            </a:pPr>
            <a:endParaRPr lang="nl-NL" dirty="0"/>
          </a:p>
          <a:p>
            <a:pPr eaLnBrk="1" fontAlgn="auto" hangingPunct="1">
              <a:spcAft>
                <a:spcPts val="0"/>
              </a:spcAft>
              <a:defRPr/>
            </a:pPr>
            <a:endParaRPr lang="nl-NL" dirty="0"/>
          </a:p>
          <a:p>
            <a:pPr eaLnBrk="1" fontAlgn="auto" hangingPunct="1">
              <a:spcAft>
                <a:spcPts val="0"/>
              </a:spcAft>
              <a:defRPr/>
            </a:pPr>
            <a:endParaRPr lang="nl-NL" dirty="0"/>
          </a:p>
          <a:p>
            <a:pPr eaLnBrk="1" fontAlgn="auto" hangingPunct="1">
              <a:spcAft>
                <a:spcPts val="0"/>
              </a:spcAft>
              <a:defRPr/>
            </a:pPr>
            <a:endParaRPr lang="nl-NL" dirty="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13" y="2787650"/>
            <a:ext cx="57150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GB" altLang="en-US" b="1" smtClean="0">
                <a:solidFill>
                  <a:srgbClr val="83B941"/>
                </a:solidFill>
              </a:rPr>
              <a:t>Nos engagements :</a:t>
            </a:r>
            <a:endParaRPr lang="nl-NL" altLang="en-US" b="1" smtClean="0">
              <a:solidFill>
                <a:srgbClr val="83B941"/>
              </a:solidFill>
            </a:endParaRPr>
          </a:p>
        </p:txBody>
      </p:sp>
      <p:sp>
        <p:nvSpPr>
          <p:cNvPr id="3" name="Tijdelijke aanduiding voor inhoud 2"/>
          <p:cNvSpPr>
            <a:spLocks noGrp="1"/>
          </p:cNvSpPr>
          <p:nvPr>
            <p:ph idx="1"/>
          </p:nvPr>
        </p:nvSpPr>
        <p:spPr/>
        <p:txBody>
          <a:bodyPr rtlCol="0">
            <a:normAutofit/>
          </a:bodyPr>
          <a:lstStyle/>
          <a:p>
            <a:pPr eaLnBrk="1" fontAlgn="auto" hangingPunct="1">
              <a:spcAft>
                <a:spcPts val="0"/>
              </a:spcAft>
              <a:defRPr/>
            </a:pPr>
            <a:r>
              <a:rPr lang="en-GB" dirty="0" err="1" smtClean="0">
                <a:solidFill>
                  <a:srgbClr val="3C3C3C"/>
                </a:solidFill>
              </a:rPr>
              <a:t>Agir</a:t>
            </a:r>
            <a:r>
              <a:rPr lang="en-GB" dirty="0" smtClean="0">
                <a:solidFill>
                  <a:srgbClr val="3C3C3C"/>
                </a:solidFill>
              </a:rPr>
              <a:t> pour </a:t>
            </a:r>
            <a:r>
              <a:rPr lang="en-GB" dirty="0" err="1" smtClean="0">
                <a:solidFill>
                  <a:srgbClr val="3C3C3C"/>
                </a:solidFill>
              </a:rPr>
              <a:t>protéger</a:t>
            </a:r>
            <a:r>
              <a:rPr lang="en-GB" dirty="0" smtClean="0">
                <a:solidFill>
                  <a:srgbClr val="3C3C3C"/>
                </a:solidFill>
              </a:rPr>
              <a:t> les </a:t>
            </a:r>
            <a:r>
              <a:rPr lang="en-GB" dirty="0" err="1" smtClean="0">
                <a:solidFill>
                  <a:srgbClr val="3C3C3C"/>
                </a:solidFill>
              </a:rPr>
              <a:t>pollinisateurs</a:t>
            </a:r>
            <a:r>
              <a:rPr lang="en-GB" dirty="0" smtClean="0">
                <a:solidFill>
                  <a:srgbClr val="3C3C3C"/>
                </a:solidFill>
              </a:rPr>
              <a:t> et </a:t>
            </a:r>
            <a:r>
              <a:rPr lang="en-GB" dirty="0" err="1" smtClean="0">
                <a:solidFill>
                  <a:srgbClr val="3C3C3C"/>
                </a:solidFill>
              </a:rPr>
              <a:t>leurs</a:t>
            </a:r>
            <a:r>
              <a:rPr lang="en-GB" dirty="0" smtClean="0">
                <a:solidFill>
                  <a:srgbClr val="3C3C3C"/>
                </a:solidFill>
              </a:rPr>
              <a:t> habitats </a:t>
            </a:r>
            <a:r>
              <a:rPr lang="en-GB" dirty="0" err="1" smtClean="0">
                <a:solidFill>
                  <a:srgbClr val="3C3C3C"/>
                </a:solidFill>
              </a:rPr>
              <a:t>en</a:t>
            </a:r>
            <a:r>
              <a:rPr lang="en-GB" dirty="0" smtClean="0">
                <a:solidFill>
                  <a:srgbClr val="3C3C3C"/>
                </a:solidFill>
              </a:rPr>
              <a:t> </a:t>
            </a:r>
            <a:r>
              <a:rPr lang="en-GB" dirty="0" err="1" smtClean="0">
                <a:solidFill>
                  <a:srgbClr val="3C3C3C"/>
                </a:solidFill>
              </a:rPr>
              <a:t>développant</a:t>
            </a:r>
            <a:r>
              <a:rPr lang="en-GB" dirty="0" smtClean="0">
                <a:solidFill>
                  <a:srgbClr val="3C3C3C"/>
                </a:solidFill>
              </a:rPr>
              <a:t> des strategies </a:t>
            </a:r>
            <a:r>
              <a:rPr lang="en-GB" dirty="0" err="1" smtClean="0">
                <a:solidFill>
                  <a:srgbClr val="3C3C3C"/>
                </a:solidFill>
              </a:rPr>
              <a:t>nationales</a:t>
            </a:r>
            <a:endParaRPr lang="nl-NL" dirty="0">
              <a:solidFill>
                <a:srgbClr val="3C3C3C"/>
              </a:solidFill>
            </a:endParaRPr>
          </a:p>
          <a:p>
            <a:pPr eaLnBrk="1" fontAlgn="auto" hangingPunct="1">
              <a:spcAft>
                <a:spcPts val="0"/>
              </a:spcAft>
              <a:defRPr/>
            </a:pPr>
            <a:r>
              <a:rPr lang="en-GB" dirty="0" err="1" smtClean="0">
                <a:solidFill>
                  <a:srgbClr val="3C3C3C"/>
                </a:solidFill>
              </a:rPr>
              <a:t>Partager</a:t>
            </a:r>
            <a:r>
              <a:rPr lang="en-GB" dirty="0" smtClean="0">
                <a:solidFill>
                  <a:srgbClr val="3C3C3C"/>
                </a:solidFill>
              </a:rPr>
              <a:t> </a:t>
            </a:r>
            <a:r>
              <a:rPr lang="en-GB" dirty="0" err="1" smtClean="0">
                <a:solidFill>
                  <a:srgbClr val="3C3C3C"/>
                </a:solidFill>
              </a:rPr>
              <a:t>nos</a:t>
            </a:r>
            <a:r>
              <a:rPr lang="en-GB" dirty="0" smtClean="0">
                <a:solidFill>
                  <a:srgbClr val="3C3C3C"/>
                </a:solidFill>
              </a:rPr>
              <a:t> experiences sur de </a:t>
            </a:r>
            <a:r>
              <a:rPr lang="en-GB" dirty="0" err="1" smtClean="0">
                <a:solidFill>
                  <a:srgbClr val="3C3C3C"/>
                </a:solidFill>
              </a:rPr>
              <a:t>nouvelles</a:t>
            </a:r>
            <a:r>
              <a:rPr lang="en-GB" dirty="0" smtClean="0">
                <a:solidFill>
                  <a:srgbClr val="3C3C3C"/>
                </a:solidFill>
              </a:rPr>
              <a:t> </a:t>
            </a:r>
            <a:r>
              <a:rPr lang="en-GB" dirty="0" err="1" smtClean="0">
                <a:solidFill>
                  <a:srgbClr val="3C3C3C"/>
                </a:solidFill>
              </a:rPr>
              <a:t>approches</a:t>
            </a:r>
            <a:r>
              <a:rPr lang="en-GB" dirty="0" smtClean="0">
                <a:solidFill>
                  <a:srgbClr val="3C3C3C"/>
                </a:solidFill>
              </a:rPr>
              <a:t>, des innovations, des </a:t>
            </a:r>
            <a:r>
              <a:rPr lang="en-GB" dirty="0" err="1" smtClean="0">
                <a:solidFill>
                  <a:srgbClr val="3C3C3C"/>
                </a:solidFill>
              </a:rPr>
              <a:t>bonnes</a:t>
            </a:r>
            <a:r>
              <a:rPr lang="en-GB" dirty="0" smtClean="0">
                <a:solidFill>
                  <a:srgbClr val="3C3C3C"/>
                </a:solidFill>
              </a:rPr>
              <a:t> </a:t>
            </a:r>
            <a:r>
              <a:rPr lang="en-GB" dirty="0" err="1" smtClean="0">
                <a:solidFill>
                  <a:srgbClr val="3C3C3C"/>
                </a:solidFill>
              </a:rPr>
              <a:t>pratiques</a:t>
            </a:r>
            <a:endParaRPr lang="nl-NL" dirty="0">
              <a:solidFill>
                <a:srgbClr val="3C3C3C"/>
              </a:solidFill>
            </a:endParaRPr>
          </a:p>
          <a:p>
            <a:pPr eaLnBrk="1" fontAlgn="auto" hangingPunct="1">
              <a:spcAft>
                <a:spcPts val="0"/>
              </a:spcAft>
              <a:defRPr/>
            </a:pPr>
            <a:r>
              <a:rPr lang="nl-NL" dirty="0" err="1" smtClean="0">
                <a:solidFill>
                  <a:srgbClr val="3C3C3C"/>
                </a:solidFill>
              </a:rPr>
              <a:t>Tenter</a:t>
            </a:r>
            <a:r>
              <a:rPr lang="nl-NL" dirty="0" smtClean="0">
                <a:solidFill>
                  <a:srgbClr val="3C3C3C"/>
                </a:solidFill>
              </a:rPr>
              <a:t> de </a:t>
            </a:r>
            <a:r>
              <a:rPr lang="nl-NL" dirty="0" err="1" smtClean="0">
                <a:solidFill>
                  <a:srgbClr val="3C3C3C"/>
                </a:solidFill>
              </a:rPr>
              <a:t>créer</a:t>
            </a:r>
            <a:r>
              <a:rPr lang="nl-NL" dirty="0" smtClean="0">
                <a:solidFill>
                  <a:srgbClr val="3C3C3C"/>
                </a:solidFill>
              </a:rPr>
              <a:t> des </a:t>
            </a:r>
            <a:r>
              <a:rPr lang="nl-NL" dirty="0" err="1" smtClean="0">
                <a:solidFill>
                  <a:srgbClr val="3C3C3C"/>
                </a:solidFill>
              </a:rPr>
              <a:t>synergies</a:t>
            </a:r>
            <a:endParaRPr lang="nl-NL" dirty="0">
              <a:solidFill>
                <a:srgbClr val="3C3C3C"/>
              </a:solidFill>
            </a:endParaRPr>
          </a:p>
          <a:p>
            <a:pPr eaLnBrk="1" fontAlgn="auto" hangingPunct="1">
              <a:spcAft>
                <a:spcPts val="0"/>
              </a:spcAft>
              <a:defRPr/>
            </a:pPr>
            <a:r>
              <a:rPr lang="en-GB" dirty="0" err="1" smtClean="0">
                <a:solidFill>
                  <a:srgbClr val="3C3C3C"/>
                </a:solidFill>
              </a:rPr>
              <a:t>Développer</a:t>
            </a:r>
            <a:r>
              <a:rPr lang="en-GB" dirty="0" smtClean="0">
                <a:solidFill>
                  <a:srgbClr val="3C3C3C"/>
                </a:solidFill>
              </a:rPr>
              <a:t> des </a:t>
            </a:r>
            <a:r>
              <a:rPr lang="en-GB" dirty="0" err="1" smtClean="0">
                <a:solidFill>
                  <a:srgbClr val="3C3C3C"/>
                </a:solidFill>
              </a:rPr>
              <a:t>recherches</a:t>
            </a:r>
            <a:r>
              <a:rPr lang="en-GB" dirty="0" smtClean="0">
                <a:solidFill>
                  <a:srgbClr val="3C3C3C"/>
                </a:solidFill>
              </a:rPr>
              <a:t> sur la conservation des </a:t>
            </a:r>
          </a:p>
          <a:p>
            <a:pPr marL="0" indent="0" eaLnBrk="1" fontAlgn="auto" hangingPunct="1">
              <a:spcAft>
                <a:spcPts val="0"/>
              </a:spcAft>
              <a:buFont typeface="Arial" panose="020B0604020202020204" pitchFamily="34" charset="0"/>
              <a:buNone/>
              <a:defRPr/>
            </a:pPr>
            <a:r>
              <a:rPr lang="en-GB" dirty="0">
                <a:solidFill>
                  <a:srgbClr val="3C3C3C"/>
                </a:solidFill>
              </a:rPr>
              <a:t>	</a:t>
            </a:r>
            <a:r>
              <a:rPr lang="en-GB" dirty="0" smtClean="0">
                <a:solidFill>
                  <a:srgbClr val="3C3C3C"/>
                </a:solidFill>
              </a:rPr>
              <a:t>						</a:t>
            </a:r>
            <a:r>
              <a:rPr lang="en-GB" dirty="0" err="1" smtClean="0">
                <a:solidFill>
                  <a:srgbClr val="3C3C3C"/>
                </a:solidFill>
              </a:rPr>
              <a:t>pollinisateurs</a:t>
            </a:r>
            <a:endParaRPr lang="nl-NL" dirty="0">
              <a:solidFill>
                <a:srgbClr val="3C3C3C"/>
              </a:solidFill>
            </a:endParaRPr>
          </a:p>
          <a:p>
            <a:pPr eaLnBrk="1" fontAlgn="auto" hangingPunct="1">
              <a:spcAft>
                <a:spcPts val="0"/>
              </a:spcAft>
              <a:defRPr/>
            </a:pPr>
            <a:r>
              <a:rPr lang="en-GB" dirty="0" err="1" smtClean="0">
                <a:solidFill>
                  <a:srgbClr val="3C3C3C"/>
                </a:solidFill>
              </a:rPr>
              <a:t>Soutien</a:t>
            </a:r>
            <a:r>
              <a:rPr lang="en-GB" dirty="0" smtClean="0">
                <a:solidFill>
                  <a:srgbClr val="3C3C3C"/>
                </a:solidFill>
              </a:rPr>
              <a:t> </a:t>
            </a:r>
            <a:r>
              <a:rPr lang="en-GB" dirty="0" err="1" smtClean="0">
                <a:solidFill>
                  <a:srgbClr val="3C3C3C"/>
                </a:solidFill>
              </a:rPr>
              <a:t>mutuel</a:t>
            </a:r>
            <a:r>
              <a:rPr lang="en-GB" dirty="0" smtClean="0">
                <a:solidFill>
                  <a:srgbClr val="3C3C3C"/>
                </a:solidFill>
              </a:rPr>
              <a:t> et collaboration</a:t>
            </a:r>
            <a:endParaRPr lang="nl-NL" dirty="0">
              <a:solidFill>
                <a:srgbClr val="3C3C3C"/>
              </a:solidFill>
            </a:endParaRPr>
          </a:p>
          <a:p>
            <a:pPr marL="0" indent="0" eaLnBrk="1" fontAlgn="auto" hangingPunct="1">
              <a:spcAft>
                <a:spcPts val="0"/>
              </a:spcAft>
              <a:buFont typeface="Arial" panose="020B0604020202020204" pitchFamily="34" charset="0"/>
              <a:buNone/>
              <a:defRPr/>
            </a:pPr>
            <a:endParaRPr lang="nl-NL" dirty="0"/>
          </a:p>
        </p:txBody>
      </p:sp>
      <p:pic>
        <p:nvPicPr>
          <p:cNvPr id="7172"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4025" y="3167063"/>
            <a:ext cx="26082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eshoek 4"/>
          <p:cNvSpPr/>
          <p:nvPr/>
        </p:nvSpPr>
        <p:spPr>
          <a:xfrm rot="5400000">
            <a:off x="7391400" y="5626101"/>
            <a:ext cx="2727325" cy="2463800"/>
          </a:xfrm>
          <a:prstGeom prst="hexagon">
            <a:avLst/>
          </a:prstGeom>
          <a:noFill/>
          <a:ln w="38100">
            <a:solidFill>
              <a:srgbClr val="F7D0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en-GB" altLang="en-US" b="1" smtClean="0">
                <a:solidFill>
                  <a:srgbClr val="83B941"/>
                </a:solidFill>
              </a:rPr>
              <a:t>Points clefs des stratégies nationales pour les pollinisateurs</a:t>
            </a:r>
            <a:endParaRPr lang="nl-NL" altLang="en-US" b="1" smtClean="0">
              <a:solidFill>
                <a:srgbClr val="83B941"/>
              </a:solidFill>
            </a:endParaRPr>
          </a:p>
        </p:txBody>
      </p:sp>
      <p:sp>
        <p:nvSpPr>
          <p:cNvPr id="8195" name="Tijdelijke aanduiding voor inhoud 2"/>
          <p:cNvSpPr>
            <a:spLocks noGrp="1"/>
          </p:cNvSpPr>
          <p:nvPr>
            <p:ph idx="1"/>
          </p:nvPr>
        </p:nvSpPr>
        <p:spPr>
          <a:xfrm>
            <a:off x="838200" y="1825625"/>
            <a:ext cx="6154738" cy="4351338"/>
          </a:xfrm>
        </p:spPr>
        <p:txBody>
          <a:bodyPr/>
          <a:lstStyle/>
          <a:p>
            <a:pPr marL="0" indent="0" eaLnBrk="1" hangingPunct="1">
              <a:buFont typeface="Arial" panose="020B0604020202020204" pitchFamily="34" charset="0"/>
              <a:buNone/>
            </a:pPr>
            <a:r>
              <a:rPr lang="en-GB" altLang="en-US" smtClean="0">
                <a:solidFill>
                  <a:srgbClr val="3C3C3C"/>
                </a:solidFill>
              </a:rPr>
              <a:t>Les ambitions principales sont l’amelioration des conditions actuelles des pollinisateurs et le maintien du service de pollinisation, transformer les paysages agricoles et transformer la relation de la société avec la nature.</a:t>
            </a:r>
          </a:p>
          <a:p>
            <a:pPr marL="0" indent="0" eaLnBrk="1" hangingPunct="1">
              <a:buFont typeface="Arial" panose="020B0604020202020204" pitchFamily="34" charset="0"/>
              <a:buNone/>
            </a:pPr>
            <a:endParaRPr lang="en-GB" altLang="en-US" smtClean="0">
              <a:solidFill>
                <a:srgbClr val="3C3C3C"/>
              </a:solidFill>
            </a:endParaRPr>
          </a:p>
        </p:txBody>
      </p:sp>
      <p:sp>
        <p:nvSpPr>
          <p:cNvPr id="6" name="Zeshoek 5"/>
          <p:cNvSpPr/>
          <p:nvPr/>
        </p:nvSpPr>
        <p:spPr>
          <a:xfrm>
            <a:off x="6867525" y="3370263"/>
            <a:ext cx="4876800" cy="3146425"/>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eshoek 3"/>
          <p:cNvSpPr/>
          <p:nvPr/>
        </p:nvSpPr>
        <p:spPr>
          <a:xfrm rot="5400000">
            <a:off x="9138444" y="3985419"/>
            <a:ext cx="2728912" cy="2463800"/>
          </a:xfrm>
          <a:prstGeom prst="hexagon">
            <a:avLst/>
          </a:prstGeom>
          <a:noFill/>
          <a:ln w="38100">
            <a:solidFill>
              <a:srgbClr val="F7D0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idx="1"/>
          </p:nvPr>
        </p:nvSpPr>
        <p:spPr>
          <a:xfrm>
            <a:off x="838200" y="1290638"/>
            <a:ext cx="10515600" cy="4886325"/>
          </a:xfrm>
        </p:spPr>
        <p:txBody>
          <a:bodyPr rtlCol="0">
            <a:normAutofit/>
          </a:bodyPr>
          <a:lstStyle/>
          <a:p>
            <a:pPr marL="0" indent="0" eaLnBrk="1" fontAlgn="auto" hangingPunct="1">
              <a:spcAft>
                <a:spcPts val="0"/>
              </a:spcAft>
              <a:buFont typeface="Arial" panose="020B0604020202020204" pitchFamily="34" charset="0"/>
              <a:buNone/>
              <a:defRPr/>
            </a:pPr>
            <a:r>
              <a:rPr lang="en-GB" dirty="0" smtClean="0">
                <a:solidFill>
                  <a:srgbClr val="3C3C3C"/>
                </a:solidFill>
              </a:rPr>
              <a:t>Pour stopper et </a:t>
            </a:r>
            <a:r>
              <a:rPr lang="en-GB" dirty="0" err="1" smtClean="0">
                <a:solidFill>
                  <a:srgbClr val="3C3C3C"/>
                </a:solidFill>
              </a:rPr>
              <a:t>inverser</a:t>
            </a:r>
            <a:r>
              <a:rPr lang="en-GB" dirty="0" smtClean="0">
                <a:solidFill>
                  <a:srgbClr val="3C3C3C"/>
                </a:solidFill>
              </a:rPr>
              <a:t> le </a:t>
            </a:r>
            <a:r>
              <a:rPr lang="en-GB" dirty="0" err="1" smtClean="0">
                <a:solidFill>
                  <a:srgbClr val="3C3C3C"/>
                </a:solidFill>
              </a:rPr>
              <a:t>déclin</a:t>
            </a:r>
            <a:r>
              <a:rPr lang="en-GB" dirty="0" smtClean="0">
                <a:solidFill>
                  <a:srgbClr val="3C3C3C"/>
                </a:solidFill>
              </a:rPr>
              <a:t> des </a:t>
            </a:r>
            <a:r>
              <a:rPr lang="en-GB" dirty="0" err="1" smtClean="0">
                <a:solidFill>
                  <a:srgbClr val="3C3C3C"/>
                </a:solidFill>
              </a:rPr>
              <a:t>pollinisateurs</a:t>
            </a:r>
            <a:r>
              <a:rPr lang="en-GB" dirty="0" smtClean="0">
                <a:solidFill>
                  <a:srgbClr val="3C3C3C"/>
                </a:solidFill>
              </a:rPr>
              <a:t>, les </a:t>
            </a:r>
            <a:r>
              <a:rPr lang="en-GB" dirty="0" err="1" smtClean="0">
                <a:solidFill>
                  <a:srgbClr val="3C3C3C"/>
                </a:solidFill>
              </a:rPr>
              <a:t>États</a:t>
            </a:r>
            <a:r>
              <a:rPr lang="en-GB" dirty="0" smtClean="0">
                <a:solidFill>
                  <a:srgbClr val="3C3C3C"/>
                </a:solidFill>
              </a:rPr>
              <a:t> </a:t>
            </a:r>
            <a:r>
              <a:rPr lang="en-GB" dirty="0" err="1" smtClean="0">
                <a:solidFill>
                  <a:srgbClr val="3C3C3C"/>
                </a:solidFill>
              </a:rPr>
              <a:t>peuvent</a:t>
            </a:r>
            <a:r>
              <a:rPr lang="en-GB" dirty="0" smtClean="0">
                <a:solidFill>
                  <a:srgbClr val="3C3C3C"/>
                </a:solidFill>
              </a:rPr>
              <a:t> par </a:t>
            </a:r>
            <a:r>
              <a:rPr lang="en-GB" dirty="0" err="1" smtClean="0">
                <a:solidFill>
                  <a:srgbClr val="3C3C3C"/>
                </a:solidFill>
              </a:rPr>
              <a:t>exemple</a:t>
            </a:r>
            <a:r>
              <a:rPr lang="en-GB" dirty="0" smtClean="0">
                <a:solidFill>
                  <a:srgbClr val="3C3C3C"/>
                </a:solidFill>
              </a:rPr>
              <a:t> : </a:t>
            </a:r>
            <a:endParaRPr lang="en-GB" dirty="0">
              <a:solidFill>
                <a:srgbClr val="3C3C3C"/>
              </a:solidFill>
            </a:endParaRPr>
          </a:p>
          <a:p>
            <a:pPr marL="0" indent="0" eaLnBrk="1" fontAlgn="auto" hangingPunct="1">
              <a:spcAft>
                <a:spcPts val="0"/>
              </a:spcAft>
              <a:buFont typeface="Arial" panose="020B0604020202020204" pitchFamily="34" charset="0"/>
              <a:buNone/>
              <a:defRPr/>
            </a:pPr>
            <a:endParaRPr lang="nl-NL" dirty="0">
              <a:solidFill>
                <a:srgbClr val="3C3C3C"/>
              </a:solidFill>
            </a:endParaRPr>
          </a:p>
          <a:p>
            <a:pPr eaLnBrk="1" fontAlgn="auto" hangingPunct="1">
              <a:spcAft>
                <a:spcPts val="0"/>
              </a:spcAft>
              <a:defRPr/>
            </a:pPr>
            <a:r>
              <a:rPr lang="fr-BE" dirty="0" smtClean="0">
                <a:solidFill>
                  <a:srgbClr val="3C3C3C"/>
                </a:solidFill>
              </a:rPr>
              <a:t>Promouvoir des pratiques agricoles durables</a:t>
            </a:r>
            <a:endParaRPr lang="nl-NL" dirty="0">
              <a:solidFill>
                <a:srgbClr val="3C3C3C"/>
              </a:solidFill>
            </a:endParaRPr>
          </a:p>
          <a:p>
            <a:pPr eaLnBrk="1" fontAlgn="auto" hangingPunct="1">
              <a:spcAft>
                <a:spcPts val="0"/>
              </a:spcAft>
              <a:defRPr/>
            </a:pPr>
            <a:r>
              <a:rPr lang="en-GB" dirty="0" err="1" smtClean="0">
                <a:solidFill>
                  <a:srgbClr val="3C3C3C"/>
                </a:solidFill>
              </a:rPr>
              <a:t>Améliorer</a:t>
            </a:r>
            <a:r>
              <a:rPr lang="en-GB" dirty="0" smtClean="0">
                <a:solidFill>
                  <a:srgbClr val="3C3C3C"/>
                </a:solidFill>
              </a:rPr>
              <a:t> la </a:t>
            </a:r>
            <a:r>
              <a:rPr lang="en-GB" dirty="0" err="1" smtClean="0">
                <a:solidFill>
                  <a:srgbClr val="3C3C3C"/>
                </a:solidFill>
              </a:rPr>
              <a:t>gestion</a:t>
            </a:r>
            <a:r>
              <a:rPr lang="en-GB" dirty="0" smtClean="0">
                <a:solidFill>
                  <a:srgbClr val="3C3C3C"/>
                </a:solidFill>
              </a:rPr>
              <a:t> des </a:t>
            </a:r>
            <a:r>
              <a:rPr lang="en-GB" dirty="0" err="1" smtClean="0">
                <a:solidFill>
                  <a:srgbClr val="3C3C3C"/>
                </a:solidFill>
              </a:rPr>
              <a:t>pollinisateurs</a:t>
            </a:r>
            <a:r>
              <a:rPr lang="en-GB" dirty="0" smtClean="0">
                <a:solidFill>
                  <a:srgbClr val="3C3C3C"/>
                </a:solidFill>
              </a:rPr>
              <a:t> et </a:t>
            </a:r>
            <a:r>
              <a:rPr lang="en-GB" dirty="0" err="1" smtClean="0">
                <a:solidFill>
                  <a:srgbClr val="3C3C3C"/>
                </a:solidFill>
              </a:rPr>
              <a:t>réduire</a:t>
            </a:r>
            <a:r>
              <a:rPr lang="en-GB" dirty="0" smtClean="0">
                <a:solidFill>
                  <a:srgbClr val="3C3C3C"/>
                </a:solidFill>
              </a:rPr>
              <a:t> les </a:t>
            </a:r>
            <a:r>
              <a:rPr lang="en-GB" dirty="0" err="1" smtClean="0">
                <a:solidFill>
                  <a:srgbClr val="3C3C3C"/>
                </a:solidFill>
              </a:rPr>
              <a:t>risques</a:t>
            </a:r>
            <a:r>
              <a:rPr lang="en-GB" dirty="0" smtClean="0">
                <a:solidFill>
                  <a:srgbClr val="3C3C3C"/>
                </a:solidFill>
              </a:rPr>
              <a:t> des </a:t>
            </a:r>
            <a:r>
              <a:rPr lang="en-GB" dirty="0" err="1" smtClean="0">
                <a:solidFill>
                  <a:srgbClr val="3C3C3C"/>
                </a:solidFill>
              </a:rPr>
              <a:t>nuisibles</a:t>
            </a:r>
            <a:r>
              <a:rPr lang="en-GB" dirty="0" smtClean="0">
                <a:solidFill>
                  <a:srgbClr val="3C3C3C"/>
                </a:solidFill>
              </a:rPr>
              <a:t>, </a:t>
            </a:r>
            <a:r>
              <a:rPr lang="en-GB" dirty="0" err="1" smtClean="0">
                <a:solidFill>
                  <a:srgbClr val="3C3C3C"/>
                </a:solidFill>
              </a:rPr>
              <a:t>pathogènes</a:t>
            </a:r>
            <a:r>
              <a:rPr lang="en-GB" dirty="0" smtClean="0">
                <a:solidFill>
                  <a:srgbClr val="3C3C3C"/>
                </a:solidFill>
              </a:rPr>
              <a:t> et </a:t>
            </a:r>
            <a:r>
              <a:rPr lang="en-GB" dirty="0" err="1" smtClean="0">
                <a:solidFill>
                  <a:srgbClr val="3C3C3C"/>
                </a:solidFill>
              </a:rPr>
              <a:t>espèces</a:t>
            </a:r>
            <a:r>
              <a:rPr lang="en-GB" dirty="0" smtClean="0">
                <a:solidFill>
                  <a:srgbClr val="3C3C3C"/>
                </a:solidFill>
              </a:rPr>
              <a:t> </a:t>
            </a:r>
            <a:r>
              <a:rPr lang="en-GB" dirty="0" err="1" smtClean="0">
                <a:solidFill>
                  <a:srgbClr val="3C3C3C"/>
                </a:solidFill>
              </a:rPr>
              <a:t>invasives</a:t>
            </a:r>
            <a:endParaRPr lang="en-GB" dirty="0" smtClean="0">
              <a:solidFill>
                <a:srgbClr val="3C3C3C"/>
              </a:solidFill>
            </a:endParaRPr>
          </a:p>
          <a:p>
            <a:pPr eaLnBrk="1" fontAlgn="auto" hangingPunct="1">
              <a:spcAft>
                <a:spcPts val="0"/>
              </a:spcAft>
              <a:defRPr/>
            </a:pPr>
            <a:r>
              <a:rPr lang="en-GB" dirty="0" err="1" smtClean="0">
                <a:solidFill>
                  <a:srgbClr val="3C3C3C"/>
                </a:solidFill>
              </a:rPr>
              <a:t>Récompenser</a:t>
            </a:r>
            <a:r>
              <a:rPr lang="en-GB" dirty="0" smtClean="0">
                <a:solidFill>
                  <a:srgbClr val="3C3C3C"/>
                </a:solidFill>
              </a:rPr>
              <a:t> les </a:t>
            </a:r>
            <a:r>
              <a:rPr lang="en-GB" dirty="0" err="1" smtClean="0">
                <a:solidFill>
                  <a:srgbClr val="3C3C3C"/>
                </a:solidFill>
              </a:rPr>
              <a:t>pratiques</a:t>
            </a:r>
            <a:r>
              <a:rPr lang="en-GB" dirty="0" smtClean="0">
                <a:solidFill>
                  <a:srgbClr val="3C3C3C"/>
                </a:solidFill>
              </a:rPr>
              <a:t> </a:t>
            </a:r>
            <a:r>
              <a:rPr lang="en-GB" dirty="0" err="1" smtClean="0">
                <a:solidFill>
                  <a:srgbClr val="3C3C3C"/>
                </a:solidFill>
              </a:rPr>
              <a:t>favorables</a:t>
            </a:r>
            <a:r>
              <a:rPr lang="en-GB" dirty="0" smtClean="0">
                <a:solidFill>
                  <a:srgbClr val="3C3C3C"/>
                </a:solidFill>
              </a:rPr>
              <a:t> aux </a:t>
            </a:r>
            <a:r>
              <a:rPr lang="en-GB" dirty="0" err="1" smtClean="0">
                <a:solidFill>
                  <a:srgbClr val="3C3C3C"/>
                </a:solidFill>
              </a:rPr>
              <a:t>pollinisateurs</a:t>
            </a:r>
            <a:r>
              <a:rPr lang="en-GB" dirty="0" smtClean="0">
                <a:solidFill>
                  <a:srgbClr val="3C3C3C"/>
                </a:solidFill>
              </a:rPr>
              <a:t> des </a:t>
            </a:r>
            <a:r>
              <a:rPr lang="en-GB" dirty="0" err="1" smtClean="0">
                <a:solidFill>
                  <a:srgbClr val="3C3C3C"/>
                </a:solidFill>
              </a:rPr>
              <a:t>agriculteurs</a:t>
            </a:r>
            <a:r>
              <a:rPr lang="en-GB" dirty="0" smtClean="0">
                <a:solidFill>
                  <a:srgbClr val="3C3C3C"/>
                </a:solidFill>
              </a:rPr>
              <a:t> et </a:t>
            </a:r>
            <a:r>
              <a:rPr lang="en-GB" dirty="0" err="1" smtClean="0">
                <a:solidFill>
                  <a:srgbClr val="3C3C3C"/>
                </a:solidFill>
              </a:rPr>
              <a:t>autres</a:t>
            </a:r>
            <a:r>
              <a:rPr lang="en-GB" dirty="0" smtClean="0">
                <a:solidFill>
                  <a:srgbClr val="3C3C3C"/>
                </a:solidFill>
              </a:rPr>
              <a:t> </a:t>
            </a:r>
            <a:r>
              <a:rPr lang="en-GB" dirty="0" err="1" smtClean="0">
                <a:solidFill>
                  <a:srgbClr val="3C3C3C"/>
                </a:solidFill>
              </a:rPr>
              <a:t>exploitants</a:t>
            </a:r>
            <a:r>
              <a:rPr lang="en-GB" dirty="0" smtClean="0">
                <a:solidFill>
                  <a:srgbClr val="3C3C3C"/>
                </a:solidFill>
              </a:rPr>
              <a:t> de terrains</a:t>
            </a:r>
            <a:endParaRPr lang="nl-NL" dirty="0">
              <a:solidFill>
                <a:srgbClr val="3C3C3C"/>
              </a:solidFill>
            </a:endParaRPr>
          </a:p>
          <a:p>
            <a:pPr eaLnBrk="1" fontAlgn="auto" hangingPunct="1">
              <a:spcAft>
                <a:spcPts val="0"/>
              </a:spcAft>
              <a:defRPr/>
            </a:pPr>
            <a:r>
              <a:rPr lang="en-GB" dirty="0" err="1" smtClean="0">
                <a:solidFill>
                  <a:srgbClr val="3C3C3C"/>
                </a:solidFill>
              </a:rPr>
              <a:t>Restaurer</a:t>
            </a:r>
            <a:r>
              <a:rPr lang="en-GB" dirty="0" smtClean="0">
                <a:solidFill>
                  <a:srgbClr val="3C3C3C"/>
                </a:solidFill>
              </a:rPr>
              <a:t> les habitats </a:t>
            </a:r>
            <a:r>
              <a:rPr lang="en-GB" dirty="0" err="1" smtClean="0">
                <a:solidFill>
                  <a:srgbClr val="3C3C3C"/>
                </a:solidFill>
              </a:rPr>
              <a:t>naturels</a:t>
            </a:r>
            <a:r>
              <a:rPr lang="en-GB" dirty="0" smtClean="0">
                <a:solidFill>
                  <a:srgbClr val="3C3C3C"/>
                </a:solidFill>
              </a:rPr>
              <a:t>, y </a:t>
            </a:r>
            <a:r>
              <a:rPr lang="en-GB" dirty="0" err="1" smtClean="0">
                <a:solidFill>
                  <a:srgbClr val="3C3C3C"/>
                </a:solidFill>
              </a:rPr>
              <a:t>compris</a:t>
            </a:r>
            <a:r>
              <a:rPr lang="en-GB" dirty="0" smtClean="0">
                <a:solidFill>
                  <a:srgbClr val="3C3C3C"/>
                </a:solidFill>
              </a:rPr>
              <a:t> </a:t>
            </a:r>
            <a:r>
              <a:rPr lang="en-GB" dirty="0" err="1" smtClean="0">
                <a:solidFill>
                  <a:srgbClr val="3C3C3C"/>
                </a:solidFill>
              </a:rPr>
              <a:t>dans</a:t>
            </a:r>
            <a:r>
              <a:rPr lang="en-GB" dirty="0" smtClean="0">
                <a:solidFill>
                  <a:srgbClr val="3C3C3C"/>
                </a:solidFill>
              </a:rPr>
              <a:t> les zones </a:t>
            </a:r>
            <a:r>
              <a:rPr lang="en-GB" dirty="0" err="1" smtClean="0">
                <a:solidFill>
                  <a:srgbClr val="3C3C3C"/>
                </a:solidFill>
              </a:rPr>
              <a:t>urbaines</a:t>
            </a:r>
            <a:endParaRPr lang="nl-NL" dirty="0">
              <a:solidFill>
                <a:srgbClr val="3C3C3C"/>
              </a:solidFill>
            </a:endParaRPr>
          </a:p>
          <a:p>
            <a:pPr eaLnBrk="1" fontAlgn="auto" hangingPunct="1">
              <a:spcAft>
                <a:spcPts val="0"/>
              </a:spcAft>
              <a:defRPr/>
            </a:pPr>
            <a:endParaRPr lang="nl-NL" dirty="0"/>
          </a:p>
        </p:txBody>
      </p:sp>
      <p:sp>
        <p:nvSpPr>
          <p:cNvPr id="5" name="Zeshoek 4"/>
          <p:cNvSpPr/>
          <p:nvPr/>
        </p:nvSpPr>
        <p:spPr>
          <a:xfrm rot="5400000">
            <a:off x="11176000" y="2225676"/>
            <a:ext cx="1887537" cy="1846262"/>
          </a:xfrm>
          <a:prstGeom prst="hexagon">
            <a:avLst/>
          </a:prstGeom>
          <a:solidFill>
            <a:srgbClr val="BDDB9A"/>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2988" y="3797300"/>
            <a:ext cx="4459287" cy="2719388"/>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endParaRPr lang="en-GB" u="sng" dirty="0"/>
          </a:p>
          <a:p>
            <a:pPr marL="0" indent="0" eaLnBrk="1" fontAlgn="auto" hangingPunct="1">
              <a:spcAft>
                <a:spcPts val="0"/>
              </a:spcAft>
              <a:buFont typeface="Arial" panose="020B0604020202020204" pitchFamily="34" charset="0"/>
              <a:buNone/>
              <a:defRPr/>
            </a:pPr>
            <a:endParaRPr lang="en-GB" sz="5100" u="sng" dirty="0"/>
          </a:p>
          <a:p>
            <a:pPr marL="0" indent="0" eaLnBrk="1" fontAlgn="auto" hangingPunct="1">
              <a:spcAft>
                <a:spcPts val="0"/>
              </a:spcAft>
              <a:buFont typeface="Arial" panose="020B0604020202020204" pitchFamily="34" charset="0"/>
              <a:buNone/>
              <a:defRPr/>
            </a:pPr>
            <a:r>
              <a:rPr lang="en-GB" sz="5100" u="sng" dirty="0">
                <a:solidFill>
                  <a:srgbClr val="83B941"/>
                </a:solidFill>
              </a:rPr>
              <a:t>www.promotepollinators.org</a:t>
            </a:r>
            <a:endParaRPr lang="nl-NL" sz="5100" dirty="0">
              <a:solidFill>
                <a:srgbClr val="83B941"/>
              </a:solidFill>
            </a:endParaRPr>
          </a:p>
          <a:p>
            <a:pPr marL="0" indent="0" eaLnBrk="1" fontAlgn="auto" hangingPunct="1">
              <a:spcAft>
                <a:spcPts val="0"/>
              </a:spcAft>
              <a:buFont typeface="Arial" panose="020B0604020202020204" pitchFamily="34" charset="0"/>
              <a:buNone/>
              <a:defRPr/>
            </a:pPr>
            <a:r>
              <a:rPr lang="en-GB" sz="5100" dirty="0"/>
              <a:t> </a:t>
            </a:r>
          </a:p>
          <a:p>
            <a:pPr marL="0" indent="0" eaLnBrk="1" fontAlgn="auto" hangingPunct="1">
              <a:spcAft>
                <a:spcPts val="0"/>
              </a:spcAft>
              <a:buFont typeface="Arial" panose="020B0604020202020204" pitchFamily="34" charset="0"/>
              <a:buNone/>
              <a:defRPr/>
            </a:pPr>
            <a:r>
              <a:rPr lang="en-GB" sz="5100" dirty="0">
                <a:solidFill>
                  <a:srgbClr val="3C3C3C"/>
                </a:solidFill>
              </a:rPr>
              <a:t>contact information</a:t>
            </a:r>
            <a:endParaRPr lang="nl-NL" sz="5100" dirty="0">
              <a:solidFill>
                <a:srgbClr val="3C3C3C"/>
              </a:solidFill>
            </a:endParaRPr>
          </a:p>
          <a:p>
            <a:pPr marL="0" indent="0" eaLnBrk="1" fontAlgn="auto" hangingPunct="1">
              <a:spcAft>
                <a:spcPts val="0"/>
              </a:spcAft>
              <a:buFont typeface="Arial" panose="020B0604020202020204" pitchFamily="34" charset="0"/>
              <a:buNone/>
              <a:defRPr/>
            </a:pPr>
            <a:r>
              <a:rPr lang="en-GB" sz="5100" u="sng" dirty="0">
                <a:solidFill>
                  <a:srgbClr val="83B941"/>
                </a:solidFill>
              </a:rPr>
              <a:t>info@promotepollinators.org</a:t>
            </a:r>
            <a:endParaRPr lang="nl-NL" sz="5100" dirty="0">
              <a:solidFill>
                <a:srgbClr val="83B941"/>
              </a:solidFill>
            </a:endParaRPr>
          </a:p>
          <a:p>
            <a:pPr eaLnBrk="1" fontAlgn="auto" hangingPunct="1">
              <a:spcAft>
                <a:spcPts val="0"/>
              </a:spcAft>
              <a:defRPr/>
            </a:pPr>
            <a:endParaRPr lang="nl-NL" dirty="0"/>
          </a:p>
        </p:txBody>
      </p:sp>
      <p:sp>
        <p:nvSpPr>
          <p:cNvPr id="4" name="Zeshoek 3"/>
          <p:cNvSpPr/>
          <p:nvPr/>
        </p:nvSpPr>
        <p:spPr>
          <a:xfrm rot="5400000">
            <a:off x="5513388" y="-1604963"/>
            <a:ext cx="6821488" cy="6535737"/>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0244"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294957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eshoek 6"/>
          <p:cNvSpPr/>
          <p:nvPr/>
        </p:nvSpPr>
        <p:spPr>
          <a:xfrm rot="5400000">
            <a:off x="582613" y="3074988"/>
            <a:ext cx="5629275" cy="5648325"/>
          </a:xfrm>
          <a:prstGeom prst="hexagon">
            <a:avLst/>
          </a:prstGeom>
          <a:noFill/>
          <a:ln w="38100">
            <a:solidFill>
              <a:srgbClr val="F7D0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393</Words>
  <Application>Microsoft Office PowerPoint</Application>
  <PresentationFormat>Breedbeeld</PresentationFormat>
  <Paragraphs>46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Arial</vt:lpstr>
      <vt:lpstr>Calibri Light</vt:lpstr>
      <vt:lpstr>Kantoorthema</vt:lpstr>
      <vt:lpstr>PowerPoint-presentatie</vt:lpstr>
      <vt:lpstr>Rejoignez la coalition pour la conservation des pollinisateurs et de leurs habitats </vt:lpstr>
      <vt:lpstr>PowerPoint-presentatie</vt:lpstr>
      <vt:lpstr>À propos de la coalition</vt:lpstr>
      <vt:lpstr>Qui est membre de la coalition?</vt:lpstr>
      <vt:lpstr>Nos engagements :</vt:lpstr>
      <vt:lpstr>Points clefs des stratégies nationales pour les pollinisateurs</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Malou</dc:creator>
  <cp:lastModifiedBy>Marc Peeters</cp:lastModifiedBy>
  <cp:revision>17</cp:revision>
  <dcterms:created xsi:type="dcterms:W3CDTF">2016-12-05T15:00:49Z</dcterms:created>
  <dcterms:modified xsi:type="dcterms:W3CDTF">2017-05-12T20:50:38Z</dcterms:modified>
</cp:coreProperties>
</file>