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8" r:id="rId3"/>
    <p:sldId id="299" r:id="rId4"/>
    <p:sldId id="300" r:id="rId5"/>
    <p:sldId id="301" r:id="rId6"/>
    <p:sldId id="303" r:id="rId7"/>
    <p:sldId id="304" r:id="rId8"/>
    <p:sldId id="305" r:id="rId9"/>
    <p:sldId id="306" r:id="rId10"/>
    <p:sldId id="307" r:id="rId11"/>
    <p:sldId id="319" r:id="rId12"/>
    <p:sldId id="310" r:id="rId13"/>
    <p:sldId id="311" r:id="rId14"/>
    <p:sldId id="323" r:id="rId15"/>
    <p:sldId id="321" r:id="rId16"/>
    <p:sldId id="322" r:id="rId17"/>
    <p:sldId id="309" r:id="rId18"/>
    <p:sldId id="314" r:id="rId19"/>
    <p:sldId id="315" r:id="rId20"/>
    <p:sldId id="316" r:id="rId21"/>
    <p:sldId id="317" r:id="rId22"/>
    <p:sldId id="318" r:id="rId23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783B"/>
    <a:srgbClr val="73C25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5795-19F6-4E6C-A28B-4600FEFA360A}" type="datetimeFigureOut">
              <a:rPr lang="nl-BE" smtClean="0"/>
              <a:pPr/>
              <a:t>17/07/2017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E1560-7C7F-4E35-9328-1DE693B07937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5795-19F6-4E6C-A28B-4600FEFA360A}" type="datetimeFigureOut">
              <a:rPr lang="nl-BE" smtClean="0"/>
              <a:pPr/>
              <a:t>17/07/2017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E1560-7C7F-4E35-9328-1DE693B07937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181850" y="274644"/>
            <a:ext cx="222885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95303" y="274644"/>
            <a:ext cx="653415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5795-19F6-4E6C-A28B-4600FEFA360A}" type="datetimeFigureOut">
              <a:rPr lang="nl-BE" smtClean="0"/>
              <a:pPr/>
              <a:t>17/07/2017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E1560-7C7F-4E35-9328-1DE693B07937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5795-19F6-4E6C-A28B-4600FEFA360A}" type="datetimeFigureOut">
              <a:rPr lang="nl-BE" smtClean="0"/>
              <a:pPr/>
              <a:t>17/07/2017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E1560-7C7F-4E35-9328-1DE693B07937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5795-19F6-4E6C-A28B-4600FEFA360A}" type="datetimeFigureOut">
              <a:rPr lang="nl-BE" smtClean="0"/>
              <a:pPr/>
              <a:t>17/07/2017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E1560-7C7F-4E35-9328-1DE693B07937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029200" y="1600206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5795-19F6-4E6C-A28B-4600FEFA360A}" type="datetimeFigureOut">
              <a:rPr lang="nl-BE" smtClean="0"/>
              <a:pPr/>
              <a:t>17/07/2017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E1560-7C7F-4E35-9328-1DE693B07937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5795-19F6-4E6C-A28B-4600FEFA360A}" type="datetimeFigureOut">
              <a:rPr lang="nl-BE" smtClean="0"/>
              <a:pPr/>
              <a:t>17/07/2017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E1560-7C7F-4E35-9328-1DE693B07937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5795-19F6-4E6C-A28B-4600FEFA360A}" type="datetimeFigureOut">
              <a:rPr lang="nl-BE" smtClean="0"/>
              <a:pPr/>
              <a:t>17/07/2017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E1560-7C7F-4E35-9328-1DE693B07937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5795-19F6-4E6C-A28B-4600FEFA360A}" type="datetimeFigureOut">
              <a:rPr lang="nl-BE" smtClean="0"/>
              <a:pPr/>
              <a:t>17/07/2017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E1560-7C7F-4E35-9328-1DE693B07937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5795-19F6-4E6C-A28B-4600FEFA360A}" type="datetimeFigureOut">
              <a:rPr lang="nl-BE" smtClean="0"/>
              <a:pPr/>
              <a:t>17/07/2017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E1560-7C7F-4E35-9328-1DE693B07937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5795-19F6-4E6C-A28B-4600FEFA360A}" type="datetimeFigureOut">
              <a:rPr lang="nl-BE" smtClean="0"/>
              <a:pPr/>
              <a:t>17/07/2017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E1560-7C7F-4E35-9328-1DE693B07937}" type="slidenum">
              <a:rPr lang="nl-BE" smtClean="0"/>
              <a:pPr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75795-19F6-4E6C-A28B-4600FEFA360A}" type="datetimeFigureOut">
              <a:rPr lang="nl-BE" smtClean="0"/>
              <a:pPr/>
              <a:t>17/07/2017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E1560-7C7F-4E35-9328-1DE693B07937}" type="slidenum">
              <a:rPr lang="nl-BE" smtClean="0"/>
              <a:pPr/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.pn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0" y="0"/>
            <a:ext cx="2000232" cy="6858000"/>
          </a:xfrm>
          <a:prstGeom prst="rect">
            <a:avLst/>
          </a:prstGeom>
          <a:solidFill>
            <a:srgbClr val="E578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26" name="Picture 2" descr="H:\definitief te versturen\wilde bijen van Haspengouw (sRGB 300dpi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7020" y="1928802"/>
            <a:ext cx="6571260" cy="4643470"/>
          </a:xfrm>
          <a:prstGeom prst="rect">
            <a:avLst/>
          </a:prstGeom>
          <a:noFill/>
        </p:spPr>
      </p:pic>
      <p:pic>
        <p:nvPicPr>
          <p:cNvPr id="4" name="Picture 3" descr="D:\Documenten\FAKT. MAARTEN\logo Nature-ID\LOGO recht uitsne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714512" cy="1073112"/>
          </a:xfrm>
          <a:prstGeom prst="rect">
            <a:avLst/>
          </a:prstGeom>
          <a:noFill/>
        </p:spPr>
      </p:pic>
      <p:sp>
        <p:nvSpPr>
          <p:cNvPr id="5" name="Ondertitel 2"/>
          <p:cNvSpPr>
            <a:spLocks noGrp="1"/>
          </p:cNvSpPr>
          <p:nvPr>
            <p:ph type="subTitle" idx="1"/>
          </p:nvPr>
        </p:nvSpPr>
        <p:spPr>
          <a:xfrm>
            <a:off x="142844" y="5857892"/>
            <a:ext cx="1785950" cy="928694"/>
          </a:xfrm>
        </p:spPr>
        <p:txBody>
          <a:bodyPr>
            <a:normAutofit/>
          </a:bodyPr>
          <a:lstStyle/>
          <a:p>
            <a:r>
              <a:rPr lang="nl-BE" sz="1800" b="1" dirty="0" smtClean="0">
                <a:solidFill>
                  <a:schemeClr val="tx1"/>
                </a:solidFill>
              </a:rPr>
              <a:t>Maarten Jacobs, </a:t>
            </a:r>
            <a:r>
              <a:rPr lang="nl-BE" sz="1800" b="1" dirty="0" err="1" smtClean="0">
                <a:solidFill>
                  <a:schemeClr val="tx1"/>
                </a:solidFill>
              </a:rPr>
              <a:t>Kobe</a:t>
            </a:r>
            <a:r>
              <a:rPr lang="nl-BE" sz="1800" b="1" dirty="0" smtClean="0">
                <a:solidFill>
                  <a:schemeClr val="tx1"/>
                </a:solidFill>
              </a:rPr>
              <a:t> Janssen, Ivo </a:t>
            </a:r>
            <a:r>
              <a:rPr lang="nl-BE" sz="1800" b="1" dirty="0" err="1" smtClean="0">
                <a:solidFill>
                  <a:schemeClr val="tx1"/>
                </a:solidFill>
              </a:rPr>
              <a:t>Raemakers</a:t>
            </a:r>
            <a:endParaRPr lang="nl-BE" sz="1800" b="1" dirty="0">
              <a:solidFill>
                <a:schemeClr val="tx1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2143108" y="285728"/>
            <a:ext cx="6543692" cy="12144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3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Elke gemeente een actie voor wilde</a:t>
            </a:r>
            <a:r>
              <a:rPr kumimoji="0" lang="nl-BE" sz="35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bijen</a:t>
            </a:r>
            <a:endParaRPr kumimoji="0" lang="nl-BE" sz="3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image01.png" descr="F:\2015_limburg_wild_van_bijen.png"/>
          <p:cNvPicPr/>
          <p:nvPr/>
        </p:nvPicPr>
        <p:blipFill>
          <a:blip r:embed="rId4" cstate="print"/>
          <a:srcRect l="20642" r="20182"/>
          <a:stretch>
            <a:fillRect/>
          </a:stretch>
        </p:blipFill>
        <p:spPr>
          <a:xfrm>
            <a:off x="142844" y="1285860"/>
            <a:ext cx="1714795" cy="1643074"/>
          </a:xfrm>
          <a:prstGeom prst="rect">
            <a:avLst/>
          </a:prstGeo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08" y="274638"/>
            <a:ext cx="6543692" cy="868346"/>
          </a:xfrm>
        </p:spPr>
        <p:txBody>
          <a:bodyPr>
            <a:normAutofit/>
          </a:bodyPr>
          <a:lstStyle/>
          <a:p>
            <a:r>
              <a:rPr lang="nl-BE" sz="3500" dirty="0" smtClean="0"/>
              <a:t>Wilde bijen: project - resultaten</a:t>
            </a:r>
            <a:endParaRPr lang="nl-BE" sz="3500" dirty="0"/>
          </a:p>
        </p:txBody>
      </p:sp>
      <p:sp>
        <p:nvSpPr>
          <p:cNvPr id="7" name="Rechthoek 6"/>
          <p:cNvSpPr/>
          <p:nvPr/>
        </p:nvSpPr>
        <p:spPr>
          <a:xfrm>
            <a:off x="0" y="0"/>
            <a:ext cx="2000232" cy="6858000"/>
          </a:xfrm>
          <a:prstGeom prst="rect">
            <a:avLst/>
          </a:prstGeom>
          <a:solidFill>
            <a:srgbClr val="E578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Picture 3" descr="D:\Documenten\FAKT. MAARTEN\logo Nature-ID\LOGO recht uitsne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714512" cy="1073112"/>
          </a:xfrm>
          <a:prstGeom prst="rect">
            <a:avLst/>
          </a:prstGeom>
          <a:noFill/>
        </p:spPr>
      </p:pic>
      <p:pic>
        <p:nvPicPr>
          <p:cNvPr id="9" name="image01.png" descr="F:\2015_limburg_wild_van_bijen.png"/>
          <p:cNvPicPr/>
          <p:nvPr/>
        </p:nvPicPr>
        <p:blipFill>
          <a:blip r:embed="rId3" cstate="print"/>
          <a:srcRect l="20642" r="20182"/>
          <a:stretch>
            <a:fillRect/>
          </a:stretch>
        </p:blipFill>
        <p:spPr>
          <a:xfrm>
            <a:off x="142844" y="1285860"/>
            <a:ext cx="1714795" cy="1643074"/>
          </a:xfrm>
          <a:prstGeom prst="rect">
            <a:avLst/>
          </a:prstGeom>
          <a:ln/>
        </p:spPr>
      </p:pic>
      <p:pic>
        <p:nvPicPr>
          <p:cNvPr id="11" name="Afbeelding 10" descr="Knipsel diepenbeek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1670" y="1348595"/>
            <a:ext cx="6929454" cy="4866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08" y="571480"/>
            <a:ext cx="6543692" cy="1643074"/>
          </a:xfrm>
        </p:spPr>
        <p:txBody>
          <a:bodyPr>
            <a:normAutofit fontScale="90000"/>
          </a:bodyPr>
          <a:lstStyle/>
          <a:p>
            <a:r>
              <a:rPr lang="nl-BE" sz="3500" dirty="0" smtClean="0"/>
              <a:t>Wilde bijen: project – resultaten</a:t>
            </a:r>
            <a:br>
              <a:rPr lang="nl-BE" sz="3500" dirty="0" smtClean="0"/>
            </a:br>
            <a:r>
              <a:rPr lang="nl-BE" sz="3500" dirty="0" smtClean="0"/>
              <a:t/>
            </a:r>
            <a:br>
              <a:rPr lang="nl-BE" sz="3500" dirty="0" smtClean="0"/>
            </a:br>
            <a:r>
              <a:rPr lang="nl-BE" sz="2200" b="1" dirty="0" smtClean="0"/>
              <a:t>Handleiding maatregelen</a:t>
            </a:r>
            <a:r>
              <a:rPr lang="nl-BE" sz="3500" dirty="0" smtClean="0"/>
              <a:t/>
            </a:r>
            <a:br>
              <a:rPr lang="nl-BE" sz="3500" dirty="0" smtClean="0"/>
            </a:br>
            <a:r>
              <a:rPr lang="nl-BE" sz="3500" dirty="0" smtClean="0"/>
              <a:t/>
            </a:r>
            <a:br>
              <a:rPr lang="nl-BE" sz="3500" dirty="0" smtClean="0"/>
            </a:br>
            <a:endParaRPr lang="nl-BE" sz="3500" dirty="0"/>
          </a:p>
        </p:txBody>
      </p:sp>
      <p:sp>
        <p:nvSpPr>
          <p:cNvPr id="7" name="Rechthoek 6"/>
          <p:cNvSpPr/>
          <p:nvPr/>
        </p:nvSpPr>
        <p:spPr>
          <a:xfrm>
            <a:off x="0" y="0"/>
            <a:ext cx="2000232" cy="6858000"/>
          </a:xfrm>
          <a:prstGeom prst="rect">
            <a:avLst/>
          </a:prstGeom>
          <a:solidFill>
            <a:srgbClr val="E578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Picture 3" descr="D:\Documenten\FAKT. MAARTEN\logo Nature-ID\LOGO recht uitsne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714512" cy="1073112"/>
          </a:xfrm>
          <a:prstGeom prst="rect">
            <a:avLst/>
          </a:prstGeom>
          <a:noFill/>
        </p:spPr>
      </p:pic>
      <p:pic>
        <p:nvPicPr>
          <p:cNvPr id="9" name="image01.png" descr="F:\2015_limburg_wild_van_bijen.png"/>
          <p:cNvPicPr/>
          <p:nvPr/>
        </p:nvPicPr>
        <p:blipFill>
          <a:blip r:embed="rId3" cstate="print"/>
          <a:srcRect l="20642" r="20182"/>
          <a:stretch>
            <a:fillRect/>
          </a:stretch>
        </p:blipFill>
        <p:spPr>
          <a:xfrm>
            <a:off x="142844" y="1285860"/>
            <a:ext cx="1714795" cy="1643074"/>
          </a:xfrm>
          <a:prstGeom prst="rect">
            <a:avLst/>
          </a:prstGeom>
          <a:ln/>
        </p:spPr>
      </p:pic>
      <p:sp>
        <p:nvSpPr>
          <p:cNvPr id="11" name="Titel 26"/>
          <p:cNvSpPr txBox="1">
            <a:spLocks/>
          </p:cNvSpPr>
          <p:nvPr/>
        </p:nvSpPr>
        <p:spPr>
          <a:xfrm>
            <a:off x="2143108" y="1714488"/>
            <a:ext cx="6769100" cy="11509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nl-N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‘De bij’ bestaat niet</a:t>
            </a:r>
            <a:br>
              <a:rPr kumimoji="0" lang="nl-NL" altLang="nl-N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nl-NL" altLang="nl-NL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‘de’ hulpmaatregel dus ook niet   </a:t>
            </a:r>
          </a:p>
        </p:txBody>
      </p:sp>
      <p:sp>
        <p:nvSpPr>
          <p:cNvPr id="13" name="Tijdelijke aanduiding voor inhoud 27"/>
          <p:cNvSpPr txBox="1">
            <a:spLocks/>
          </p:cNvSpPr>
          <p:nvPr/>
        </p:nvSpPr>
        <p:spPr bwMode="auto">
          <a:xfrm>
            <a:off x="2285984" y="2928934"/>
            <a:ext cx="6553200" cy="281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Aft>
                <a:spcPts val="600"/>
              </a:spcAft>
              <a:buFontTx/>
              <a:buNone/>
              <a:defRPr/>
            </a:pPr>
            <a:r>
              <a:rPr lang="nl-NL" altLang="nl-NL" sz="1600" b="1" kern="0" dirty="0"/>
              <a:t>De </a:t>
            </a:r>
            <a:r>
              <a:rPr lang="nl-NL" altLang="nl-NL" sz="1600" b="1" kern="0" dirty="0" smtClean="0"/>
              <a:t>handleiding geeft dan ook geen concreet antwoord op vragen als:</a:t>
            </a:r>
            <a:endParaRPr lang="nl-NL" altLang="nl-NL" sz="1600" b="1" kern="0" dirty="0"/>
          </a:p>
          <a:p>
            <a:pPr eaLnBrk="1" hangingPunct="1">
              <a:spcAft>
                <a:spcPts val="600"/>
              </a:spcAft>
              <a:defRPr/>
            </a:pPr>
            <a:r>
              <a:rPr lang="nl-NL" altLang="nl-NL" sz="1600" kern="0" dirty="0" smtClean="0"/>
              <a:t>Bij welke </a:t>
            </a:r>
            <a:r>
              <a:rPr lang="nl-NL" altLang="nl-NL" sz="1600" kern="0" dirty="0"/>
              <a:t>inrichtingsmaatregelen </a:t>
            </a:r>
            <a:r>
              <a:rPr lang="nl-NL" altLang="nl-NL" sz="1600" kern="0" dirty="0" smtClean="0"/>
              <a:t>zijn </a:t>
            </a:r>
            <a:r>
              <a:rPr lang="nl-NL" altLang="nl-NL" sz="1600" i="1" kern="0" dirty="0"/>
              <a:t>de meeste bijensoorten</a:t>
            </a:r>
            <a:r>
              <a:rPr lang="nl-NL" altLang="nl-NL" sz="1600" kern="0" dirty="0"/>
              <a:t> </a:t>
            </a:r>
            <a:r>
              <a:rPr lang="nl-NL" altLang="nl-NL" sz="1600" kern="0" dirty="0" smtClean="0"/>
              <a:t>gebaat</a:t>
            </a:r>
            <a:r>
              <a:rPr lang="nl-NL" altLang="nl-NL" sz="1600" kern="0" dirty="0"/>
              <a:t>?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l-NL" altLang="nl-NL" sz="1600" kern="0" dirty="0" smtClean="0"/>
              <a:t>Bij </a:t>
            </a:r>
            <a:r>
              <a:rPr lang="nl-NL" altLang="nl-NL" sz="1600" kern="0" dirty="0"/>
              <a:t>welke </a:t>
            </a:r>
            <a:r>
              <a:rPr lang="nl-NL" altLang="nl-NL" sz="1600" kern="0" dirty="0" smtClean="0"/>
              <a:t>beheermaatregelen zijn </a:t>
            </a:r>
            <a:r>
              <a:rPr lang="nl-NL" altLang="nl-NL" sz="1600" i="1" kern="0" dirty="0"/>
              <a:t>de meeste bijensoorten</a:t>
            </a:r>
            <a:r>
              <a:rPr lang="nl-NL" altLang="nl-NL" sz="1600" kern="0" dirty="0"/>
              <a:t> </a:t>
            </a:r>
            <a:r>
              <a:rPr lang="nl-NL" altLang="nl-NL" sz="1600" kern="0" dirty="0" smtClean="0"/>
              <a:t>gebaat?</a:t>
            </a:r>
          </a:p>
          <a:p>
            <a:pPr eaLnBrk="1" hangingPunct="1">
              <a:spcAft>
                <a:spcPts val="600"/>
              </a:spcAft>
              <a:defRPr/>
            </a:pPr>
            <a:endParaRPr lang="nl-NL" altLang="nl-NL" sz="1600" b="1" kern="0" dirty="0"/>
          </a:p>
          <a:p>
            <a:pPr marL="0" indent="0" eaLnBrk="1" hangingPunct="1">
              <a:spcAft>
                <a:spcPts val="600"/>
              </a:spcAft>
              <a:buFontTx/>
              <a:buNone/>
              <a:defRPr/>
            </a:pPr>
            <a:r>
              <a:rPr lang="nl-NL" altLang="nl-NL" sz="1600" b="1" kern="0" dirty="0" smtClean="0"/>
              <a:t>De handleiding behandelt wel de waarde en mogelijkheden van: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l-NL" altLang="nl-NL" sz="1600" kern="0" dirty="0" smtClean="0"/>
              <a:t>voor wilde bijen en gemeenten belangrijke landschaps- en biotooptypen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l-NL" altLang="nl-NL" sz="1600" kern="0" dirty="0"/>
              <a:t>b</a:t>
            </a:r>
            <a:r>
              <a:rPr lang="nl-NL" altLang="nl-NL" sz="1600" kern="0" dirty="0" smtClean="0"/>
              <a:t>ijzonder waardevolle nestlocaties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nl-NL" altLang="nl-NL" sz="1600" kern="0" dirty="0" smtClean="0"/>
              <a:t>enkele ‘lastige’ beheermaatregelen</a:t>
            </a:r>
          </a:p>
          <a:p>
            <a:pPr eaLnBrk="1" hangingPunct="1">
              <a:buFontTx/>
              <a:buNone/>
              <a:defRPr/>
            </a:pPr>
            <a:endParaRPr lang="nl-NL" altLang="nl-NL" sz="2000" kern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43108" y="1214422"/>
            <a:ext cx="6543692" cy="1571636"/>
          </a:xfrm>
        </p:spPr>
        <p:txBody>
          <a:bodyPr>
            <a:normAutofit fontScale="25000" lnSpcReduction="20000"/>
          </a:bodyPr>
          <a:lstStyle/>
          <a:p>
            <a:pPr marL="361950" indent="-361950">
              <a:buNone/>
            </a:pPr>
            <a:r>
              <a:rPr lang="nl-NL" altLang="nl-NL" sz="4600" dirty="0" smtClean="0">
                <a:solidFill>
                  <a:srgbClr val="000000"/>
                </a:solidFill>
                <a:latin typeface="Calibri" pitchFamily="34" charset="0"/>
              </a:rPr>
              <a:t>	</a:t>
            </a:r>
            <a:endParaRPr lang="nl-NL" altLang="nl-NL" sz="8800" b="1" dirty="0" smtClean="0">
              <a:solidFill>
                <a:srgbClr val="000000"/>
              </a:solidFill>
            </a:endParaRPr>
          </a:p>
          <a:p>
            <a:pPr marL="361950" indent="-361950">
              <a:buNone/>
            </a:pPr>
            <a:r>
              <a:rPr lang="nl-NL" sz="8800" b="1" dirty="0">
                <a:solidFill>
                  <a:srgbClr val="000000"/>
                </a:solidFill>
              </a:rPr>
              <a:t>	</a:t>
            </a:r>
            <a:endParaRPr lang="nl-NL" sz="8800" b="1" dirty="0" smtClean="0">
              <a:solidFill>
                <a:srgbClr val="000000"/>
              </a:solidFill>
            </a:endParaRPr>
          </a:p>
          <a:p>
            <a:pPr marL="361950" indent="-361950">
              <a:buNone/>
            </a:pPr>
            <a:r>
              <a:rPr lang="nl-NL" sz="8800" b="1" dirty="0">
                <a:solidFill>
                  <a:srgbClr val="000000"/>
                </a:solidFill>
              </a:rPr>
              <a:t>	</a:t>
            </a:r>
            <a:r>
              <a:rPr lang="nl-NL" sz="8800" dirty="0" smtClean="0"/>
              <a:t>richtlijnen </a:t>
            </a:r>
            <a:r>
              <a:rPr lang="nl-NL" sz="8800" dirty="0"/>
              <a:t>voor </a:t>
            </a:r>
            <a:r>
              <a:rPr lang="nl-NL" sz="8800" b="1" dirty="0"/>
              <a:t>beheer</a:t>
            </a:r>
            <a:r>
              <a:rPr lang="nl-NL" sz="8800" dirty="0"/>
              <a:t>, </a:t>
            </a:r>
            <a:r>
              <a:rPr lang="nl-NL" sz="8800" b="1" dirty="0"/>
              <a:t>inrichting</a:t>
            </a:r>
            <a:r>
              <a:rPr lang="nl-NL" sz="8800" dirty="0"/>
              <a:t> en </a:t>
            </a:r>
            <a:r>
              <a:rPr lang="nl-NL" sz="8800" b="1" dirty="0"/>
              <a:t>evaluatie</a:t>
            </a:r>
            <a:r>
              <a:rPr lang="nl-NL" sz="8800" dirty="0"/>
              <a:t> van de voor bijen meest belangrijke </a:t>
            </a:r>
            <a:r>
              <a:rPr lang="nl-NL" sz="8800" dirty="0" smtClean="0"/>
              <a:t>Limburgse landschapselementen</a:t>
            </a:r>
            <a:r>
              <a:rPr lang="nl-NL" sz="8800" dirty="0"/>
              <a:t>. </a:t>
            </a:r>
          </a:p>
          <a:p>
            <a:pPr marL="762000" lvl="1" indent="-361950">
              <a:buFontTx/>
              <a:buChar char="•"/>
            </a:pPr>
            <a:endParaRPr lang="nl-NL" sz="5500" b="1" dirty="0" smtClean="0"/>
          </a:p>
          <a:p>
            <a:pPr marL="762000" lvl="1" indent="-361950">
              <a:buNone/>
            </a:pPr>
            <a:endParaRPr lang="nl-NL" altLang="nl-NL" dirty="0"/>
          </a:p>
        </p:txBody>
      </p:sp>
      <p:sp>
        <p:nvSpPr>
          <p:cNvPr id="7" name="Rechthoek 6"/>
          <p:cNvSpPr/>
          <p:nvPr/>
        </p:nvSpPr>
        <p:spPr>
          <a:xfrm>
            <a:off x="0" y="0"/>
            <a:ext cx="2000232" cy="6858000"/>
          </a:xfrm>
          <a:prstGeom prst="rect">
            <a:avLst/>
          </a:prstGeom>
          <a:solidFill>
            <a:srgbClr val="E578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Picture 3" descr="D:\Documenten\FAKT. MAARTEN\logo Nature-ID\LOGO recht uitsne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714512" cy="1073112"/>
          </a:xfrm>
          <a:prstGeom prst="rect">
            <a:avLst/>
          </a:prstGeom>
          <a:noFill/>
        </p:spPr>
      </p:pic>
      <p:pic>
        <p:nvPicPr>
          <p:cNvPr id="9" name="image01.png" descr="F:\2015_limburg_wild_van_bijen.png"/>
          <p:cNvPicPr/>
          <p:nvPr/>
        </p:nvPicPr>
        <p:blipFill>
          <a:blip r:embed="rId3" cstate="print"/>
          <a:srcRect l="20642" r="20182"/>
          <a:stretch>
            <a:fillRect/>
          </a:stretch>
        </p:blipFill>
        <p:spPr>
          <a:xfrm>
            <a:off x="142844" y="1285860"/>
            <a:ext cx="1714795" cy="1643074"/>
          </a:xfrm>
          <a:prstGeom prst="rect">
            <a:avLst/>
          </a:prstGeom>
          <a:ln/>
        </p:spPr>
      </p:pic>
      <p:sp>
        <p:nvSpPr>
          <p:cNvPr id="10" name="Tekstvak 9"/>
          <p:cNvSpPr txBox="1"/>
          <p:nvPr/>
        </p:nvSpPr>
        <p:spPr>
          <a:xfrm>
            <a:off x="2643174" y="2857497"/>
            <a:ext cx="7143800" cy="371477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04800" indent="-361950"/>
            <a:r>
              <a:rPr lang="nl-NL" i="1" dirty="0" smtClean="0"/>
              <a:t>Akkers </a:t>
            </a:r>
          </a:p>
          <a:p>
            <a:pPr marL="304800" indent="-361950"/>
            <a:r>
              <a:rPr lang="nl-NL" i="1" dirty="0" smtClean="0"/>
              <a:t>Bloemrijke graslanden op leem</a:t>
            </a:r>
          </a:p>
          <a:p>
            <a:pPr marL="304800" indent="-361950"/>
            <a:r>
              <a:rPr lang="nl-NL" i="1" dirty="0" smtClean="0"/>
              <a:t>Boomgaarden</a:t>
            </a:r>
          </a:p>
          <a:p>
            <a:pPr marL="304800" indent="-361950"/>
            <a:r>
              <a:rPr lang="nl-NL" i="1" dirty="0" smtClean="0"/>
              <a:t>Droge heide</a:t>
            </a:r>
          </a:p>
          <a:p>
            <a:pPr marL="304800" indent="-361950"/>
            <a:r>
              <a:rPr lang="nl-NL" i="1" dirty="0" smtClean="0"/>
              <a:t>Droog grasland </a:t>
            </a:r>
          </a:p>
          <a:p>
            <a:pPr marL="304800" indent="-361950"/>
            <a:r>
              <a:rPr lang="nl-NL" i="1" dirty="0" smtClean="0"/>
              <a:t>Hagen en houtwallen</a:t>
            </a:r>
          </a:p>
          <a:p>
            <a:pPr marL="304800" indent="-361950"/>
            <a:r>
              <a:rPr lang="nl-NL" i="1" dirty="0" smtClean="0"/>
              <a:t>Kalkgrasland </a:t>
            </a:r>
          </a:p>
          <a:p>
            <a:pPr marL="304800" indent="-361950"/>
            <a:r>
              <a:rPr lang="nl-NL" i="1" dirty="0" smtClean="0"/>
              <a:t>Moeras- en oevervegetatie</a:t>
            </a:r>
          </a:p>
          <a:p>
            <a:pPr marL="304800" indent="-361950"/>
            <a:r>
              <a:rPr lang="nl-NL" i="1" dirty="0" smtClean="0"/>
              <a:t>Oude muren</a:t>
            </a:r>
          </a:p>
          <a:p>
            <a:pPr marL="304800" indent="-361950"/>
            <a:r>
              <a:rPr lang="nl-NL" i="1" dirty="0" smtClean="0"/>
              <a:t>Ruderale vegetaties</a:t>
            </a:r>
          </a:p>
          <a:p>
            <a:pPr marL="304800" indent="-361950"/>
            <a:r>
              <a:rPr lang="nl-NL" i="1" dirty="0" smtClean="0"/>
              <a:t>Stedelijk groen</a:t>
            </a:r>
          </a:p>
          <a:p>
            <a:pPr marL="304800" indent="-361950"/>
            <a:r>
              <a:rPr lang="nl-NL" i="1" dirty="0" smtClean="0"/>
              <a:t>Vochtig </a:t>
            </a:r>
            <a:r>
              <a:rPr lang="nl-NL" i="1" dirty="0" err="1" smtClean="0"/>
              <a:t>schraalgrasland</a:t>
            </a:r>
            <a:endParaRPr lang="nl-NL" i="1" dirty="0" smtClean="0"/>
          </a:p>
          <a:p>
            <a:pPr marL="304800" indent="-361950"/>
            <a:r>
              <a:rPr lang="nl-NL" i="1" dirty="0" smtClean="0"/>
              <a:t>Vochtige heide</a:t>
            </a:r>
          </a:p>
          <a:p>
            <a:pPr marL="304800" indent="-361950"/>
            <a:r>
              <a:rPr lang="nl-NL" i="1" dirty="0" smtClean="0"/>
              <a:t>Wilgenstruweel</a:t>
            </a:r>
          </a:p>
          <a:p>
            <a:pPr marL="304800" indent="-361950"/>
            <a:r>
              <a:rPr lang="nl-NL" i="1" dirty="0" smtClean="0"/>
              <a:t>Zoomstruweel op leem/kalk </a:t>
            </a:r>
          </a:p>
          <a:p>
            <a:pPr marL="304800" indent="-361950"/>
            <a:r>
              <a:rPr lang="nl-NL" i="1" dirty="0" smtClean="0"/>
              <a:t>Zoomstruweel op zand</a:t>
            </a:r>
          </a:p>
          <a:p>
            <a:pPr marL="304800" indent="-361950"/>
            <a:r>
              <a:rPr lang="nl-NL" i="1" dirty="0" smtClean="0"/>
              <a:t>Bossen</a:t>
            </a:r>
          </a:p>
          <a:p>
            <a:pPr marL="304800" indent="-361950"/>
            <a:endParaRPr lang="nl-NL" i="1" dirty="0" smtClean="0"/>
          </a:p>
          <a:p>
            <a:pPr marL="304800" indent="-361950"/>
            <a:r>
              <a:rPr lang="nl-NL" i="1" dirty="0" smtClean="0"/>
              <a:t>Inzaaien</a:t>
            </a:r>
          </a:p>
          <a:p>
            <a:pPr marL="304800" indent="-361950"/>
            <a:r>
              <a:rPr lang="nl-NL" i="1" dirty="0" smtClean="0"/>
              <a:t>Maaien</a:t>
            </a:r>
          </a:p>
          <a:p>
            <a:pPr marL="304800" indent="-361950"/>
            <a:endParaRPr lang="nl-NL" i="1" dirty="0" smtClean="0"/>
          </a:p>
          <a:p>
            <a:pPr marL="304800" indent="-361950"/>
            <a:r>
              <a:rPr lang="nl-NL" i="1" dirty="0" smtClean="0"/>
              <a:t>Dood hout</a:t>
            </a:r>
          </a:p>
          <a:p>
            <a:pPr marL="304800" indent="-361950"/>
            <a:r>
              <a:rPr lang="nl-NL" i="1" dirty="0" err="1" smtClean="0"/>
              <a:t>Steilwanden</a:t>
            </a:r>
            <a:endParaRPr lang="nl-NL" i="1" dirty="0" smtClean="0"/>
          </a:p>
          <a:p>
            <a:pPr marL="304800" indent="-361950"/>
            <a:endParaRPr lang="nl-NL" sz="2000" b="1" dirty="0" smtClean="0"/>
          </a:p>
          <a:p>
            <a:pPr marL="304800" indent="-361950"/>
            <a:endParaRPr lang="nl-NL" sz="1400" b="1" dirty="0" smtClean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2143108" y="571480"/>
            <a:ext cx="6543692" cy="1500198"/>
          </a:xfrm>
        </p:spPr>
        <p:txBody>
          <a:bodyPr>
            <a:normAutofit fontScale="90000"/>
          </a:bodyPr>
          <a:lstStyle/>
          <a:p>
            <a:r>
              <a:rPr lang="nl-BE" sz="3500" dirty="0" smtClean="0"/>
              <a:t>Wilde bijen: project – resultaten</a:t>
            </a:r>
            <a:br>
              <a:rPr lang="nl-BE" sz="3500" dirty="0" smtClean="0"/>
            </a:br>
            <a:r>
              <a:rPr lang="nl-BE" sz="3500" dirty="0" smtClean="0"/>
              <a:t/>
            </a:r>
            <a:br>
              <a:rPr lang="nl-BE" sz="3500" dirty="0" smtClean="0"/>
            </a:br>
            <a:r>
              <a:rPr lang="nl-BE" sz="2200" b="1" dirty="0" smtClean="0"/>
              <a:t>Handleiding maatregelen</a:t>
            </a:r>
            <a:r>
              <a:rPr lang="nl-BE" sz="3500" dirty="0" smtClean="0"/>
              <a:t/>
            </a:r>
            <a:br>
              <a:rPr lang="nl-BE" sz="3500" dirty="0" smtClean="0"/>
            </a:br>
            <a:r>
              <a:rPr lang="nl-BE" sz="3500" dirty="0" smtClean="0"/>
              <a:t/>
            </a:r>
            <a:br>
              <a:rPr lang="nl-BE" sz="3500" dirty="0" smtClean="0"/>
            </a:br>
            <a:endParaRPr lang="nl-BE" sz="3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08" y="274638"/>
            <a:ext cx="6543692" cy="868346"/>
          </a:xfrm>
        </p:spPr>
        <p:txBody>
          <a:bodyPr>
            <a:normAutofit/>
          </a:bodyPr>
          <a:lstStyle/>
          <a:p>
            <a:r>
              <a:rPr lang="nl-BE" sz="3500" dirty="0" smtClean="0"/>
              <a:t>Wilde bijen: project - resultaten</a:t>
            </a:r>
            <a:endParaRPr lang="nl-BE" sz="3500" dirty="0"/>
          </a:p>
        </p:txBody>
      </p:sp>
      <p:sp>
        <p:nvSpPr>
          <p:cNvPr id="7" name="Rechthoek 6"/>
          <p:cNvSpPr/>
          <p:nvPr/>
        </p:nvSpPr>
        <p:spPr>
          <a:xfrm>
            <a:off x="0" y="0"/>
            <a:ext cx="2000232" cy="6858000"/>
          </a:xfrm>
          <a:prstGeom prst="rect">
            <a:avLst/>
          </a:prstGeom>
          <a:solidFill>
            <a:srgbClr val="E578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Picture 3" descr="D:\Documenten\FAKT. MAARTEN\logo Nature-ID\LOGO recht uitsne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714512" cy="1073112"/>
          </a:xfrm>
          <a:prstGeom prst="rect">
            <a:avLst/>
          </a:prstGeom>
          <a:noFill/>
        </p:spPr>
      </p:pic>
      <p:pic>
        <p:nvPicPr>
          <p:cNvPr id="9" name="image01.png" descr="F:\2015_limburg_wild_van_bijen.png"/>
          <p:cNvPicPr/>
          <p:nvPr/>
        </p:nvPicPr>
        <p:blipFill>
          <a:blip r:embed="rId3" cstate="print"/>
          <a:srcRect l="20642" r="20182"/>
          <a:stretch>
            <a:fillRect/>
          </a:stretch>
        </p:blipFill>
        <p:spPr>
          <a:xfrm>
            <a:off x="142844" y="1285860"/>
            <a:ext cx="1714795" cy="1643074"/>
          </a:xfrm>
          <a:prstGeom prst="rect">
            <a:avLst/>
          </a:prstGeom>
          <a:ln/>
        </p:spPr>
      </p:pic>
      <p:sp>
        <p:nvSpPr>
          <p:cNvPr id="10" name="Tekstvak 9"/>
          <p:cNvSpPr txBox="1"/>
          <p:nvPr/>
        </p:nvSpPr>
        <p:spPr>
          <a:xfrm>
            <a:off x="2500298" y="928670"/>
            <a:ext cx="578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Voorbeeld: Bloemrijk grasland op leem</a:t>
            </a:r>
            <a:endParaRPr lang="nl-BE" dirty="0"/>
          </a:p>
        </p:txBody>
      </p:sp>
      <p:pic>
        <p:nvPicPr>
          <p:cNvPr id="1026" name="Picture 2" descr="F:\xxx Fotos bijenproject\biotopen\IMG_8569b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643050"/>
            <a:ext cx="2880000" cy="1920678"/>
          </a:xfrm>
          <a:prstGeom prst="rect">
            <a:avLst/>
          </a:prstGeom>
          <a:noFill/>
        </p:spPr>
      </p:pic>
      <p:pic>
        <p:nvPicPr>
          <p:cNvPr id="1027" name="Picture 3" descr="F:\xxx Fotos bijenproject\Knautiabij Maarten Jacobs - Nature-I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4357694"/>
            <a:ext cx="2880000" cy="1920000"/>
          </a:xfrm>
          <a:prstGeom prst="rect">
            <a:avLst/>
          </a:prstGeom>
          <a:noFill/>
        </p:spPr>
      </p:pic>
      <p:sp>
        <p:nvSpPr>
          <p:cNvPr id="13" name="Tekstvak 12"/>
          <p:cNvSpPr txBox="1"/>
          <p:nvPr/>
        </p:nvSpPr>
        <p:spPr>
          <a:xfrm>
            <a:off x="2214546" y="1643050"/>
            <a:ext cx="42862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u="sng" dirty="0" smtClean="0"/>
              <a:t>Beschrijving</a:t>
            </a:r>
          </a:p>
          <a:p>
            <a:endParaRPr lang="nl-BE" u="sng" dirty="0" smtClean="0"/>
          </a:p>
          <a:p>
            <a:pPr>
              <a:buFont typeface="Arial" pitchFamily="34" charset="0"/>
              <a:buChar char="•"/>
            </a:pPr>
            <a:r>
              <a:rPr lang="nl-BE" dirty="0" smtClean="0"/>
              <a:t> Regio</a:t>
            </a:r>
          </a:p>
          <a:p>
            <a:pPr>
              <a:buFont typeface="Arial" pitchFamily="34" charset="0"/>
              <a:buChar char="•"/>
            </a:pPr>
            <a:r>
              <a:rPr lang="nl-BE" dirty="0" smtClean="0"/>
              <a:t> Algemeen</a:t>
            </a:r>
          </a:p>
          <a:p>
            <a:pPr>
              <a:buFont typeface="Arial" pitchFamily="34" charset="0"/>
              <a:buChar char="•"/>
            </a:pPr>
            <a:r>
              <a:rPr lang="nl-BE" dirty="0" smtClean="0"/>
              <a:t> Standplaats</a:t>
            </a:r>
          </a:p>
          <a:p>
            <a:pPr>
              <a:buFont typeface="Arial" pitchFamily="34" charset="0"/>
              <a:buChar char="•"/>
            </a:pPr>
            <a:r>
              <a:rPr lang="nl-BE" dirty="0" smtClean="0"/>
              <a:t> Karakteristieke bijen</a:t>
            </a:r>
          </a:p>
          <a:p>
            <a:pPr>
              <a:buFont typeface="Arial" pitchFamily="34" charset="0"/>
              <a:buChar char="•"/>
            </a:pPr>
            <a:r>
              <a:rPr lang="nl-BE" dirty="0" smtClean="0"/>
              <a:t> Karakteristieke bijenplanten</a:t>
            </a:r>
          </a:p>
          <a:p>
            <a:pPr>
              <a:buFont typeface="Arial" pitchFamily="34" charset="0"/>
              <a:buChar char="•"/>
            </a:pPr>
            <a:r>
              <a:rPr lang="nl-BE" dirty="0" smtClean="0"/>
              <a:t> gangbaar beheer</a:t>
            </a:r>
          </a:p>
          <a:p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08" y="274638"/>
            <a:ext cx="6543692" cy="868346"/>
          </a:xfrm>
        </p:spPr>
        <p:txBody>
          <a:bodyPr>
            <a:normAutofit/>
          </a:bodyPr>
          <a:lstStyle/>
          <a:p>
            <a:r>
              <a:rPr lang="nl-BE" sz="3500" dirty="0" smtClean="0"/>
              <a:t>Wilde bijen: project - resultaten</a:t>
            </a:r>
            <a:endParaRPr lang="nl-BE" sz="3500" dirty="0"/>
          </a:p>
        </p:txBody>
      </p:sp>
      <p:sp>
        <p:nvSpPr>
          <p:cNvPr id="7" name="Rechthoek 6"/>
          <p:cNvSpPr/>
          <p:nvPr/>
        </p:nvSpPr>
        <p:spPr>
          <a:xfrm>
            <a:off x="0" y="0"/>
            <a:ext cx="2000232" cy="6858000"/>
          </a:xfrm>
          <a:prstGeom prst="rect">
            <a:avLst/>
          </a:prstGeom>
          <a:solidFill>
            <a:srgbClr val="E578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Picture 3" descr="D:\Documenten\FAKT. MAARTEN\logo Nature-ID\LOGO recht uitsne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714512" cy="1073112"/>
          </a:xfrm>
          <a:prstGeom prst="rect">
            <a:avLst/>
          </a:prstGeom>
          <a:noFill/>
        </p:spPr>
      </p:pic>
      <p:pic>
        <p:nvPicPr>
          <p:cNvPr id="9" name="image01.png" descr="F:\2015_limburg_wild_van_bijen.png"/>
          <p:cNvPicPr/>
          <p:nvPr/>
        </p:nvPicPr>
        <p:blipFill>
          <a:blip r:embed="rId3" cstate="print"/>
          <a:srcRect l="20642" r="20182"/>
          <a:stretch>
            <a:fillRect/>
          </a:stretch>
        </p:blipFill>
        <p:spPr>
          <a:xfrm>
            <a:off x="142844" y="1285860"/>
            <a:ext cx="1714795" cy="1643074"/>
          </a:xfrm>
          <a:prstGeom prst="rect">
            <a:avLst/>
          </a:prstGeom>
          <a:ln/>
        </p:spPr>
      </p:pic>
      <p:sp>
        <p:nvSpPr>
          <p:cNvPr id="10" name="Tekstvak 9"/>
          <p:cNvSpPr txBox="1"/>
          <p:nvPr/>
        </p:nvSpPr>
        <p:spPr>
          <a:xfrm>
            <a:off x="2500298" y="928670"/>
            <a:ext cx="578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Voorbeeld: Bloemrijk grasland op leem</a:t>
            </a:r>
            <a:endParaRPr lang="nl-BE" dirty="0"/>
          </a:p>
        </p:txBody>
      </p:sp>
      <p:pic>
        <p:nvPicPr>
          <p:cNvPr id="1026" name="Picture 2" descr="F:\xxx Fotos bijenproject\biotopen\IMG_8569b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643050"/>
            <a:ext cx="2880000" cy="1920678"/>
          </a:xfrm>
          <a:prstGeom prst="rect">
            <a:avLst/>
          </a:prstGeom>
          <a:noFill/>
        </p:spPr>
      </p:pic>
      <p:pic>
        <p:nvPicPr>
          <p:cNvPr id="1027" name="Picture 3" descr="F:\xxx Fotos bijenproject\Knautiabij Maarten Jacobs - Nature-I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4357694"/>
            <a:ext cx="2880000" cy="1920000"/>
          </a:xfrm>
          <a:prstGeom prst="rect">
            <a:avLst/>
          </a:prstGeom>
          <a:noFill/>
        </p:spPr>
      </p:pic>
      <p:sp>
        <p:nvSpPr>
          <p:cNvPr id="11" name="Tekstvak 10"/>
          <p:cNvSpPr txBox="1"/>
          <p:nvPr/>
        </p:nvSpPr>
        <p:spPr>
          <a:xfrm>
            <a:off x="2214546" y="1285860"/>
            <a:ext cx="3714776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sz="1500" dirty="0" smtClean="0"/>
          </a:p>
          <a:p>
            <a:r>
              <a:rPr lang="nl-BE" u="sng" dirty="0" smtClean="0"/>
              <a:t>Toolbox</a:t>
            </a:r>
          </a:p>
          <a:p>
            <a:pPr>
              <a:buFont typeface="Arial" pitchFamily="34" charset="0"/>
              <a:buChar char="•"/>
            </a:pPr>
            <a:r>
              <a:rPr lang="nl-BE" dirty="0" smtClean="0"/>
              <a:t> Bloemenaanbod en vegetatiestructuur</a:t>
            </a:r>
          </a:p>
          <a:p>
            <a:pPr lvl="1">
              <a:buFont typeface="Wingdings" pitchFamily="2" charset="2"/>
              <a:buChar char="Ø"/>
            </a:pPr>
            <a:r>
              <a:rPr lang="nl-BE" dirty="0" smtClean="0"/>
              <a:t>Analyse</a:t>
            </a:r>
          </a:p>
          <a:p>
            <a:pPr lvl="1">
              <a:buFont typeface="Wingdings" pitchFamily="2" charset="2"/>
              <a:buChar char="Ø"/>
            </a:pPr>
            <a:r>
              <a:rPr lang="nl-BE" dirty="0" smtClean="0"/>
              <a:t>Maatregelen</a:t>
            </a:r>
          </a:p>
          <a:p>
            <a:pPr lvl="2">
              <a:buFont typeface="Wingdings" pitchFamily="2" charset="2"/>
              <a:buChar char="ü"/>
            </a:pPr>
            <a:r>
              <a:rPr lang="nl-BE" dirty="0" smtClean="0"/>
              <a:t>Bloemenaanbod en/of diversiteit vergroten</a:t>
            </a:r>
          </a:p>
          <a:p>
            <a:pPr lvl="2">
              <a:buFont typeface="Wingdings" pitchFamily="2" charset="2"/>
              <a:buChar char="ü"/>
            </a:pPr>
            <a:r>
              <a:rPr lang="nl-BE" dirty="0" smtClean="0"/>
              <a:t>Structuur verbeteren</a:t>
            </a:r>
          </a:p>
          <a:p>
            <a:pPr lvl="2">
              <a:buFont typeface="Wingdings" pitchFamily="2" charset="2"/>
              <a:buChar char="ü"/>
            </a:pPr>
            <a:r>
              <a:rPr lang="nl-BE" dirty="0" smtClean="0"/>
              <a:t>Bloeitijdstip corrigeren</a:t>
            </a:r>
          </a:p>
          <a:p>
            <a:pPr>
              <a:buFont typeface="Arial" pitchFamily="34" charset="0"/>
              <a:buChar char="•"/>
            </a:pPr>
            <a:r>
              <a:rPr lang="nl-BE" dirty="0" smtClean="0"/>
              <a:t> Nestgelegenheid</a:t>
            </a:r>
          </a:p>
          <a:p>
            <a:pPr lvl="1">
              <a:buFont typeface="Wingdings" pitchFamily="2" charset="2"/>
              <a:buChar char="Ø"/>
            </a:pPr>
            <a:r>
              <a:rPr lang="nl-BE" dirty="0" smtClean="0"/>
              <a:t>Analyse</a:t>
            </a:r>
          </a:p>
          <a:p>
            <a:pPr lvl="1">
              <a:buFont typeface="Wingdings" pitchFamily="2" charset="2"/>
              <a:buChar char="Ø"/>
            </a:pPr>
            <a:r>
              <a:rPr lang="nl-BE" dirty="0" smtClean="0"/>
              <a:t>Maatregelen</a:t>
            </a:r>
          </a:p>
          <a:p>
            <a:pPr lvl="2">
              <a:buFont typeface="Wingdings" pitchFamily="2" charset="2"/>
              <a:buChar char="ü"/>
            </a:pPr>
            <a:r>
              <a:rPr lang="nl-BE" dirty="0" smtClean="0"/>
              <a:t>Ondergrondse nestgelegenheid creëren</a:t>
            </a:r>
          </a:p>
          <a:p>
            <a:pPr lvl="2">
              <a:buFont typeface="Wingdings" pitchFamily="2" charset="2"/>
              <a:buChar char="ü"/>
            </a:pPr>
            <a:r>
              <a:rPr lang="nl-BE" dirty="0" smtClean="0"/>
              <a:t>Bovengrondse nestgelegenheid creëren</a:t>
            </a:r>
          </a:p>
          <a:p>
            <a:pPr>
              <a:buFont typeface="Arial" pitchFamily="34" charset="0"/>
              <a:buChar char="•"/>
            </a:pPr>
            <a:r>
              <a:rPr lang="nl-BE" dirty="0" smtClean="0"/>
              <a:t> </a:t>
            </a:r>
            <a:r>
              <a:rPr lang="nl-BE" dirty="0" err="1" smtClean="0"/>
              <a:t>Kwaliteitsmonitoring</a:t>
            </a:r>
            <a:r>
              <a:rPr lang="nl-BE" dirty="0" smtClean="0"/>
              <a:t> bijenfauna</a:t>
            </a:r>
          </a:p>
          <a:p>
            <a:pPr>
              <a:buFont typeface="Arial" pitchFamily="34" charset="0"/>
              <a:buChar char="•"/>
            </a:pPr>
            <a:endParaRPr lang="nl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08" y="274638"/>
            <a:ext cx="6543692" cy="868346"/>
          </a:xfrm>
        </p:spPr>
        <p:txBody>
          <a:bodyPr>
            <a:normAutofit/>
          </a:bodyPr>
          <a:lstStyle/>
          <a:p>
            <a:r>
              <a:rPr lang="nl-BE" sz="3500" dirty="0" smtClean="0"/>
              <a:t>Wilde bijen: project - resultaten</a:t>
            </a:r>
            <a:endParaRPr lang="nl-BE" sz="3500" dirty="0"/>
          </a:p>
        </p:txBody>
      </p:sp>
      <p:sp>
        <p:nvSpPr>
          <p:cNvPr id="7" name="Rechthoek 6"/>
          <p:cNvSpPr/>
          <p:nvPr/>
        </p:nvSpPr>
        <p:spPr>
          <a:xfrm>
            <a:off x="0" y="0"/>
            <a:ext cx="2000232" cy="6858000"/>
          </a:xfrm>
          <a:prstGeom prst="rect">
            <a:avLst/>
          </a:prstGeom>
          <a:solidFill>
            <a:srgbClr val="E578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Picture 3" descr="D:\Documenten\FAKT. MAARTEN\logo Nature-ID\LOGO recht uitsne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714512" cy="1073112"/>
          </a:xfrm>
          <a:prstGeom prst="rect">
            <a:avLst/>
          </a:prstGeom>
          <a:noFill/>
        </p:spPr>
      </p:pic>
      <p:pic>
        <p:nvPicPr>
          <p:cNvPr id="9" name="image01.png" descr="F:\2015_limburg_wild_van_bijen.png"/>
          <p:cNvPicPr/>
          <p:nvPr/>
        </p:nvPicPr>
        <p:blipFill>
          <a:blip r:embed="rId3" cstate="print"/>
          <a:srcRect l="20642" r="20182"/>
          <a:stretch>
            <a:fillRect/>
          </a:stretch>
        </p:blipFill>
        <p:spPr>
          <a:xfrm>
            <a:off x="142844" y="1285860"/>
            <a:ext cx="1714795" cy="1643074"/>
          </a:xfrm>
          <a:prstGeom prst="rect">
            <a:avLst/>
          </a:prstGeom>
          <a:ln/>
        </p:spPr>
      </p:pic>
      <p:sp>
        <p:nvSpPr>
          <p:cNvPr id="10" name="Tekstvak 9"/>
          <p:cNvSpPr txBox="1"/>
          <p:nvPr/>
        </p:nvSpPr>
        <p:spPr>
          <a:xfrm>
            <a:off x="2500298" y="928670"/>
            <a:ext cx="578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Voorbeeld: Dood hout</a:t>
            </a:r>
            <a:endParaRPr lang="nl-BE" dirty="0"/>
          </a:p>
        </p:txBody>
      </p:sp>
      <p:sp>
        <p:nvSpPr>
          <p:cNvPr id="13" name="Tekstvak 12"/>
          <p:cNvSpPr txBox="1"/>
          <p:nvPr/>
        </p:nvSpPr>
        <p:spPr>
          <a:xfrm>
            <a:off x="2214546" y="1285860"/>
            <a:ext cx="3357586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700" u="sng" dirty="0" smtClean="0"/>
              <a:t>Beschrijving</a:t>
            </a:r>
          </a:p>
          <a:p>
            <a:pPr>
              <a:buFont typeface="Arial" pitchFamily="34" charset="0"/>
              <a:buChar char="•"/>
            </a:pPr>
            <a:r>
              <a:rPr lang="nl-BE" sz="1700" dirty="0" smtClean="0"/>
              <a:t> Regio</a:t>
            </a:r>
          </a:p>
          <a:p>
            <a:pPr>
              <a:buFont typeface="Arial" pitchFamily="34" charset="0"/>
              <a:buChar char="•"/>
            </a:pPr>
            <a:r>
              <a:rPr lang="nl-BE" sz="1700" dirty="0" smtClean="0"/>
              <a:t> Algemeen</a:t>
            </a:r>
          </a:p>
          <a:p>
            <a:r>
              <a:rPr lang="nl-BE" sz="1700" u="sng" dirty="0" smtClean="0"/>
              <a:t>Toolbox</a:t>
            </a:r>
          </a:p>
          <a:p>
            <a:pPr>
              <a:buFont typeface="Arial" pitchFamily="34" charset="0"/>
              <a:buChar char="•"/>
            </a:pPr>
            <a:r>
              <a:rPr lang="nl-BE" sz="1700" dirty="0" smtClean="0"/>
              <a:t> Behouden, vergroten en verbeteren aanbod dood hout</a:t>
            </a:r>
          </a:p>
          <a:p>
            <a:pPr lvl="1">
              <a:buFont typeface="Wingdings" pitchFamily="2" charset="2"/>
              <a:buChar char="Ø"/>
            </a:pPr>
            <a:r>
              <a:rPr lang="nl-BE" sz="1700" dirty="0" smtClean="0"/>
              <a:t>Maatregelen</a:t>
            </a:r>
          </a:p>
          <a:p>
            <a:pPr lvl="2">
              <a:buFont typeface="Wingdings" pitchFamily="2" charset="2"/>
              <a:buChar char="ü"/>
            </a:pPr>
            <a:r>
              <a:rPr lang="nl-BE" sz="1700" dirty="0" smtClean="0"/>
              <a:t>Risicobomen opsnoeien in plaats van rooien</a:t>
            </a:r>
          </a:p>
          <a:p>
            <a:pPr lvl="2">
              <a:buFont typeface="Wingdings" pitchFamily="2" charset="2"/>
              <a:buChar char="ü"/>
            </a:pPr>
            <a:r>
              <a:rPr lang="nl-BE" sz="1700" dirty="0" smtClean="0"/>
              <a:t>Dode bomen vrijzetten</a:t>
            </a:r>
          </a:p>
          <a:p>
            <a:pPr lvl="2">
              <a:buFont typeface="Wingdings" pitchFamily="2" charset="2"/>
              <a:buChar char="ü"/>
            </a:pPr>
            <a:r>
              <a:rPr lang="nl-BE" sz="1700" dirty="0" smtClean="0"/>
              <a:t>Bomen ringen</a:t>
            </a:r>
          </a:p>
          <a:p>
            <a:pPr lvl="2">
              <a:buFont typeface="Wingdings" pitchFamily="2" charset="2"/>
              <a:buChar char="ü"/>
            </a:pPr>
            <a:r>
              <a:rPr lang="nl-BE" sz="1700" dirty="0" smtClean="0"/>
              <a:t> bij natuurherstel enkele bomen of stammen laten staan</a:t>
            </a:r>
          </a:p>
          <a:p>
            <a:pPr lvl="2">
              <a:buFont typeface="Wingdings" pitchFamily="2" charset="2"/>
              <a:buChar char="ü"/>
            </a:pPr>
            <a:r>
              <a:rPr lang="nl-BE" sz="1700" dirty="0" smtClean="0"/>
              <a:t> Dode fruitbomen</a:t>
            </a:r>
          </a:p>
          <a:p>
            <a:pPr lvl="2">
              <a:buFont typeface="Wingdings" pitchFamily="2" charset="2"/>
              <a:buChar char="ü"/>
            </a:pPr>
            <a:r>
              <a:rPr lang="nl-BE" sz="1700" dirty="0" smtClean="0"/>
              <a:t> onbewerkte houten rasterpalen</a:t>
            </a:r>
          </a:p>
          <a:p>
            <a:pPr lvl="2">
              <a:buFont typeface="Wingdings" pitchFamily="2" charset="2"/>
              <a:buChar char="ü"/>
            </a:pPr>
            <a:r>
              <a:rPr lang="nl-BE" sz="1700" dirty="0" smtClean="0"/>
              <a:t> bijenhotels</a:t>
            </a:r>
          </a:p>
          <a:p>
            <a:pPr>
              <a:buFont typeface="Arial" pitchFamily="34" charset="0"/>
              <a:buChar char="•"/>
            </a:pPr>
            <a:r>
              <a:rPr lang="nl-BE" sz="1500" dirty="0" smtClean="0"/>
              <a:t> </a:t>
            </a:r>
            <a:endParaRPr lang="nl-BE" dirty="0"/>
          </a:p>
        </p:txBody>
      </p:sp>
      <p:pic>
        <p:nvPicPr>
          <p:cNvPr id="2050" name="Picture 2" descr="F:\xxx Fotos bijenproject\biotopen\dood hout\a biotoop lapse behangersbij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9718" y="928670"/>
            <a:ext cx="2400000" cy="3600000"/>
          </a:xfrm>
          <a:prstGeom prst="rect">
            <a:avLst/>
          </a:prstGeom>
          <a:noFill/>
        </p:spPr>
      </p:pic>
      <p:pic>
        <p:nvPicPr>
          <p:cNvPr id="2052" name="Picture 4" descr="F:\xxx Fotos bijenproject\biotopen\dood hout\IMG_4444sma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9718" y="4357694"/>
            <a:ext cx="3600000" cy="2401412"/>
          </a:xfrm>
          <a:prstGeom prst="rect">
            <a:avLst/>
          </a:prstGeom>
          <a:noFill/>
        </p:spPr>
      </p:pic>
      <p:pic>
        <p:nvPicPr>
          <p:cNvPr id="2053" name="Picture 5" descr="F:\xxx Fotos bijenproject\a lapse behangersbij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928670"/>
            <a:ext cx="1440000" cy="21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08" y="274638"/>
            <a:ext cx="6543692" cy="868346"/>
          </a:xfrm>
        </p:spPr>
        <p:txBody>
          <a:bodyPr>
            <a:normAutofit/>
          </a:bodyPr>
          <a:lstStyle/>
          <a:p>
            <a:r>
              <a:rPr lang="nl-BE" sz="3500" dirty="0" smtClean="0"/>
              <a:t>Wilde bijen: project - resultaten</a:t>
            </a:r>
            <a:endParaRPr lang="nl-BE" sz="3500" dirty="0"/>
          </a:p>
        </p:txBody>
      </p:sp>
      <p:sp>
        <p:nvSpPr>
          <p:cNvPr id="7" name="Rechthoek 6"/>
          <p:cNvSpPr/>
          <p:nvPr/>
        </p:nvSpPr>
        <p:spPr>
          <a:xfrm>
            <a:off x="0" y="0"/>
            <a:ext cx="2000232" cy="6858000"/>
          </a:xfrm>
          <a:prstGeom prst="rect">
            <a:avLst/>
          </a:prstGeom>
          <a:solidFill>
            <a:srgbClr val="E578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Picture 3" descr="D:\Documenten\FAKT. MAARTEN\logo Nature-ID\LOGO recht uitsne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714512" cy="1073112"/>
          </a:xfrm>
          <a:prstGeom prst="rect">
            <a:avLst/>
          </a:prstGeom>
          <a:noFill/>
        </p:spPr>
      </p:pic>
      <p:pic>
        <p:nvPicPr>
          <p:cNvPr id="9" name="image01.png" descr="F:\2015_limburg_wild_van_bijen.png"/>
          <p:cNvPicPr/>
          <p:nvPr/>
        </p:nvPicPr>
        <p:blipFill>
          <a:blip r:embed="rId3" cstate="print"/>
          <a:srcRect l="20642" r="20182"/>
          <a:stretch>
            <a:fillRect/>
          </a:stretch>
        </p:blipFill>
        <p:spPr>
          <a:xfrm>
            <a:off x="142844" y="1285860"/>
            <a:ext cx="1714795" cy="1643074"/>
          </a:xfrm>
          <a:prstGeom prst="rect">
            <a:avLst/>
          </a:prstGeom>
          <a:ln/>
        </p:spPr>
      </p:pic>
      <p:sp>
        <p:nvSpPr>
          <p:cNvPr id="10" name="Tekstvak 9"/>
          <p:cNvSpPr txBox="1"/>
          <p:nvPr/>
        </p:nvSpPr>
        <p:spPr>
          <a:xfrm>
            <a:off x="2500298" y="928670"/>
            <a:ext cx="578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Voorbeeld: Dood hout</a:t>
            </a:r>
            <a:endParaRPr lang="nl-BE" dirty="0"/>
          </a:p>
        </p:txBody>
      </p:sp>
      <p:pic>
        <p:nvPicPr>
          <p:cNvPr id="3074" name="Picture 2" descr="F:\xxx Fotos bijenproject\biotopen\dood hout\IMG_5858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4286256"/>
            <a:ext cx="3600000" cy="2401412"/>
          </a:xfrm>
          <a:prstGeom prst="rect">
            <a:avLst/>
          </a:prstGeom>
          <a:noFill/>
        </p:spPr>
      </p:pic>
      <p:pic>
        <p:nvPicPr>
          <p:cNvPr id="3075" name="Picture 3" descr="F:\xxx Fotos bijenproject\biotopen\dood hout\IMG_6072sma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1357298"/>
            <a:ext cx="2400000" cy="3600000"/>
          </a:xfrm>
          <a:prstGeom prst="rect">
            <a:avLst/>
          </a:prstGeom>
          <a:noFill/>
        </p:spPr>
      </p:pic>
      <p:pic>
        <p:nvPicPr>
          <p:cNvPr id="3076" name="Picture 4" descr="F:\2017 project boomgaarden\2017-05-12\DSC04137be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4546" y="1357298"/>
            <a:ext cx="2400324" cy="36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08" y="274638"/>
            <a:ext cx="6543692" cy="868346"/>
          </a:xfrm>
        </p:spPr>
        <p:txBody>
          <a:bodyPr>
            <a:normAutofit/>
          </a:bodyPr>
          <a:lstStyle/>
          <a:p>
            <a:r>
              <a:rPr lang="nl-BE" sz="3500" dirty="0" smtClean="0"/>
              <a:t>Wilde bijen: project - resultaten</a:t>
            </a:r>
            <a:endParaRPr lang="nl-BE" sz="35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000232" y="1142984"/>
            <a:ext cx="3286148" cy="5429288"/>
          </a:xfrm>
        </p:spPr>
        <p:txBody>
          <a:bodyPr>
            <a:normAutofit/>
          </a:bodyPr>
          <a:lstStyle/>
          <a:p>
            <a:pPr marL="361950" indent="-361950">
              <a:buFontTx/>
              <a:buChar char="•"/>
            </a:pPr>
            <a:r>
              <a:rPr lang="nl-NL" altLang="nl-NL" sz="2800" dirty="0" smtClean="0">
                <a:solidFill>
                  <a:srgbClr val="000000"/>
                </a:solidFill>
                <a:latin typeface="Calibri" pitchFamily="34" charset="0"/>
              </a:rPr>
              <a:t>aandachtspunten</a:t>
            </a:r>
          </a:p>
          <a:p>
            <a:pPr marL="762000" lvl="1" indent="-361950">
              <a:buFontTx/>
              <a:buChar char="•"/>
            </a:pPr>
            <a:r>
              <a:rPr lang="nl-NL" sz="1600" b="1" dirty="0" smtClean="0">
                <a:solidFill>
                  <a:srgbClr val="000000"/>
                </a:solidFill>
                <a:latin typeface="Calibri" pitchFamily="34" charset="0"/>
              </a:rPr>
              <a:t>Vermesting</a:t>
            </a:r>
          </a:p>
          <a:p>
            <a:pPr marL="762000" lvl="1" indent="-361950">
              <a:buFontTx/>
              <a:buChar char="•"/>
            </a:pPr>
            <a:r>
              <a:rPr lang="nl-NL" sz="1600" b="1" dirty="0" smtClean="0">
                <a:solidFill>
                  <a:srgbClr val="000000"/>
                </a:solidFill>
                <a:latin typeface="Calibri" pitchFamily="34" charset="0"/>
              </a:rPr>
              <a:t>Maaiperiode, maaimethode, frequentie en schaal</a:t>
            </a:r>
          </a:p>
          <a:p>
            <a:pPr marL="762000" lvl="1" indent="-361950">
              <a:buFontTx/>
              <a:buChar char="•"/>
            </a:pPr>
            <a:r>
              <a:rPr lang="nl-NL" sz="1600" b="1" dirty="0" smtClean="0">
                <a:solidFill>
                  <a:srgbClr val="000000"/>
                </a:solidFill>
                <a:latin typeface="Calibri" pitchFamily="34" charset="0"/>
              </a:rPr>
              <a:t>(tuin)afvalstorten</a:t>
            </a:r>
          </a:p>
          <a:p>
            <a:pPr marL="762000" lvl="1" indent="-361950">
              <a:buFontTx/>
              <a:buChar char="•"/>
            </a:pPr>
            <a:r>
              <a:rPr lang="nl-NL" sz="1600" b="1" dirty="0" smtClean="0">
                <a:solidFill>
                  <a:srgbClr val="000000"/>
                </a:solidFill>
                <a:latin typeface="Calibri" pitchFamily="34" charset="0"/>
              </a:rPr>
              <a:t>Exoten</a:t>
            </a:r>
          </a:p>
          <a:p>
            <a:pPr marL="762000" lvl="1" indent="-361950">
              <a:buFontTx/>
              <a:buChar char="•"/>
            </a:pPr>
            <a:r>
              <a:rPr lang="nl-NL" sz="1600" b="1" dirty="0" smtClean="0">
                <a:solidFill>
                  <a:srgbClr val="000000"/>
                </a:solidFill>
                <a:latin typeface="Calibri" pitchFamily="34" charset="0"/>
              </a:rPr>
              <a:t>Niet uitgaan van natuurlijke potentie/maatregel is iets anders maken dan er is bvb inzaaien bloemenstroken</a:t>
            </a:r>
          </a:p>
          <a:p>
            <a:pPr marL="762000" lvl="1" indent="-361950">
              <a:buFontTx/>
              <a:buChar char="•"/>
            </a:pPr>
            <a:r>
              <a:rPr lang="nl-NL" sz="1600" b="1" dirty="0" smtClean="0">
                <a:solidFill>
                  <a:srgbClr val="000000"/>
                </a:solidFill>
                <a:latin typeface="Calibri" pitchFamily="34" charset="0"/>
              </a:rPr>
              <a:t>Ontbreken geschikte nestlocaties</a:t>
            </a:r>
          </a:p>
          <a:p>
            <a:pPr marL="762000" lvl="1" indent="-361950">
              <a:buFontTx/>
              <a:buChar char="•"/>
            </a:pPr>
            <a:r>
              <a:rPr lang="nl-NL" sz="1600" b="1" dirty="0" smtClean="0">
                <a:solidFill>
                  <a:srgbClr val="000000"/>
                </a:solidFill>
                <a:latin typeface="Calibri" pitchFamily="34" charset="0"/>
              </a:rPr>
              <a:t>Grootschaligheid (ook binnen natuurbeheer)</a:t>
            </a:r>
          </a:p>
          <a:p>
            <a:pPr marL="762000" lvl="1" indent="-361950">
              <a:buNone/>
            </a:pPr>
            <a:endParaRPr lang="nl-NL" sz="1400" b="1" dirty="0">
              <a:solidFill>
                <a:srgbClr val="000000"/>
              </a:solidFill>
              <a:latin typeface="Calibri" pitchFamily="34" charset="0"/>
            </a:endParaRPr>
          </a:p>
          <a:p>
            <a:pPr marL="762000" lvl="1" indent="-361950">
              <a:buNone/>
            </a:pPr>
            <a:endParaRPr lang="nl-NL" sz="1400" b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762000" lvl="1" indent="-361950">
              <a:buFontTx/>
              <a:buChar char="•"/>
            </a:pPr>
            <a:endParaRPr lang="nl-NL" b="1" dirty="0" smtClean="0"/>
          </a:p>
          <a:p>
            <a:pPr marL="762000" lvl="1" indent="-361950">
              <a:buNone/>
            </a:pPr>
            <a:endParaRPr lang="nl-NL" altLang="nl-NL" dirty="0"/>
          </a:p>
        </p:txBody>
      </p:sp>
      <p:sp>
        <p:nvSpPr>
          <p:cNvPr id="7" name="Rechthoek 6"/>
          <p:cNvSpPr/>
          <p:nvPr/>
        </p:nvSpPr>
        <p:spPr>
          <a:xfrm>
            <a:off x="0" y="0"/>
            <a:ext cx="2000232" cy="6858000"/>
          </a:xfrm>
          <a:prstGeom prst="rect">
            <a:avLst/>
          </a:prstGeom>
          <a:solidFill>
            <a:srgbClr val="E578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Picture 3" descr="D:\Documenten\FAKT. MAARTEN\logo Nature-ID\LOGO recht uitsne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714512" cy="1073112"/>
          </a:xfrm>
          <a:prstGeom prst="rect">
            <a:avLst/>
          </a:prstGeom>
          <a:noFill/>
        </p:spPr>
      </p:pic>
      <p:pic>
        <p:nvPicPr>
          <p:cNvPr id="9" name="image01.png" descr="F:\2015_limburg_wild_van_bijen.png"/>
          <p:cNvPicPr/>
          <p:nvPr/>
        </p:nvPicPr>
        <p:blipFill>
          <a:blip r:embed="rId3" cstate="print"/>
          <a:srcRect l="20642" r="20182"/>
          <a:stretch>
            <a:fillRect/>
          </a:stretch>
        </p:blipFill>
        <p:spPr>
          <a:xfrm>
            <a:off x="142844" y="1285860"/>
            <a:ext cx="1714795" cy="1643074"/>
          </a:xfrm>
          <a:prstGeom prst="rect">
            <a:avLst/>
          </a:prstGeom>
          <a:ln/>
        </p:spPr>
      </p:pic>
      <p:pic>
        <p:nvPicPr>
          <p:cNvPr id="10" name="Afbeelding 9" descr="22-08-2015_IMG_76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1142984"/>
            <a:ext cx="3600000" cy="5401791"/>
          </a:xfrm>
          <a:prstGeom prst="rect">
            <a:avLst/>
          </a:prstGeom>
        </p:spPr>
      </p:pic>
      <p:pic>
        <p:nvPicPr>
          <p:cNvPr id="11" name="Tijdelijke aanduiding voor inhoud 8" descr="IMG_6088bew.jpg"/>
          <p:cNvPicPr>
            <a:picLocks noChangeAspect="1"/>
          </p:cNvPicPr>
          <p:nvPr/>
        </p:nvPicPr>
        <p:blipFill>
          <a:blip r:embed="rId5" cstate="print"/>
          <a:srcRect l="6149" r="4728"/>
          <a:stretch>
            <a:fillRect/>
          </a:stretch>
        </p:blipFill>
        <p:spPr>
          <a:xfrm>
            <a:off x="5357818" y="1142984"/>
            <a:ext cx="3600000" cy="2692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Tijdelijke aanduiding voor inhoud 3" descr="IMG_9005bew.jpg"/>
          <p:cNvPicPr>
            <a:picLocks noChangeAspect="1"/>
          </p:cNvPicPr>
          <p:nvPr/>
        </p:nvPicPr>
        <p:blipFill>
          <a:blip r:embed="rId6" cstate="print"/>
          <a:srcRect l="4872" r="5329"/>
          <a:stretch>
            <a:fillRect/>
          </a:stretch>
        </p:blipFill>
        <p:spPr>
          <a:xfrm>
            <a:off x="5357818" y="3857628"/>
            <a:ext cx="3600000" cy="2672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fbeelding 12" descr="11-08-2015_IMG_6007.jpg"/>
          <p:cNvPicPr preferRelativeResize="0"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57818" y="1142984"/>
            <a:ext cx="3600000" cy="2687164"/>
          </a:xfrm>
          <a:prstGeom prst="rect">
            <a:avLst/>
          </a:prstGeom>
        </p:spPr>
      </p:pic>
      <p:pic>
        <p:nvPicPr>
          <p:cNvPr id="14" name="Afbeelding 13" descr="19-08-2015_IMG_7462.jpg"/>
          <p:cNvPicPr preferRelativeResize="0"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57818" y="3929066"/>
            <a:ext cx="3600000" cy="260961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2050" name="Picture 2" descr="IMG_4611bew"/>
          <p:cNvPicPr preferRelativeResize="0"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57818" y="1142984"/>
            <a:ext cx="3600000" cy="26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fbeelding 14" descr="IMG_7378 - kopiesmall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57818" y="3929066"/>
            <a:ext cx="3600000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08" y="274638"/>
            <a:ext cx="6543692" cy="868346"/>
          </a:xfrm>
        </p:spPr>
        <p:txBody>
          <a:bodyPr>
            <a:normAutofit fontScale="90000"/>
          </a:bodyPr>
          <a:lstStyle/>
          <a:p>
            <a:r>
              <a:rPr lang="nl-BE" sz="3500" dirty="0" smtClean="0"/>
              <a:t>Wilde bijen: project - communicatie</a:t>
            </a:r>
            <a:endParaRPr lang="nl-BE" sz="35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43108" y="928670"/>
            <a:ext cx="6543692" cy="5197499"/>
          </a:xfrm>
        </p:spPr>
        <p:txBody>
          <a:bodyPr>
            <a:normAutofit/>
          </a:bodyPr>
          <a:lstStyle/>
          <a:p>
            <a:pPr marL="361950" indent="-361950">
              <a:buNone/>
            </a:pPr>
            <a:endParaRPr lang="nl-NL" sz="1400" b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762000" lvl="1" indent="-361950">
              <a:buNone/>
            </a:pPr>
            <a:endParaRPr lang="nl-NL" sz="1400" b="1" dirty="0">
              <a:solidFill>
                <a:srgbClr val="000000"/>
              </a:solidFill>
              <a:latin typeface="Calibri" pitchFamily="34" charset="0"/>
            </a:endParaRPr>
          </a:p>
          <a:p>
            <a:pPr marL="762000" lvl="1" indent="-361950">
              <a:buNone/>
            </a:pPr>
            <a:endParaRPr lang="nl-NL" sz="1400" b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762000" lvl="1" indent="-361950">
              <a:buFontTx/>
              <a:buChar char="•"/>
            </a:pPr>
            <a:endParaRPr lang="nl-NL" b="1" dirty="0" smtClean="0"/>
          </a:p>
          <a:p>
            <a:pPr marL="762000" lvl="1" indent="-361950">
              <a:buNone/>
            </a:pPr>
            <a:endParaRPr lang="nl-NL" altLang="nl-NL" dirty="0"/>
          </a:p>
        </p:txBody>
      </p:sp>
      <p:sp>
        <p:nvSpPr>
          <p:cNvPr id="7" name="Rechthoek 6"/>
          <p:cNvSpPr/>
          <p:nvPr/>
        </p:nvSpPr>
        <p:spPr>
          <a:xfrm>
            <a:off x="0" y="0"/>
            <a:ext cx="2000232" cy="6858000"/>
          </a:xfrm>
          <a:prstGeom prst="rect">
            <a:avLst/>
          </a:prstGeom>
          <a:solidFill>
            <a:srgbClr val="E578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Picture 3" descr="D:\Documenten\FAKT. MAARTEN\logo Nature-ID\LOGO recht uitsne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714512" cy="1073112"/>
          </a:xfrm>
          <a:prstGeom prst="rect">
            <a:avLst/>
          </a:prstGeom>
          <a:noFill/>
        </p:spPr>
      </p:pic>
      <p:pic>
        <p:nvPicPr>
          <p:cNvPr id="9" name="image01.png" descr="F:\2015_limburg_wild_van_bijen.png"/>
          <p:cNvPicPr/>
          <p:nvPr/>
        </p:nvPicPr>
        <p:blipFill>
          <a:blip r:embed="rId3" cstate="print"/>
          <a:srcRect l="20642" r="20182"/>
          <a:stretch>
            <a:fillRect/>
          </a:stretch>
        </p:blipFill>
        <p:spPr>
          <a:xfrm>
            <a:off x="142844" y="1285860"/>
            <a:ext cx="1714795" cy="1643074"/>
          </a:xfrm>
          <a:prstGeom prst="rect">
            <a:avLst/>
          </a:prstGeom>
          <a:ln/>
        </p:spPr>
      </p:pic>
      <p:pic>
        <p:nvPicPr>
          <p:cNvPr id="10" name="Afbeelding 9" descr="wilde bijen stedelijk gebied (sRGB 300 dpi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61156" y="1500174"/>
            <a:ext cx="6840000" cy="4832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08" y="274638"/>
            <a:ext cx="6543692" cy="868346"/>
          </a:xfrm>
        </p:spPr>
        <p:txBody>
          <a:bodyPr>
            <a:normAutofit fontScale="90000"/>
          </a:bodyPr>
          <a:lstStyle/>
          <a:p>
            <a:r>
              <a:rPr lang="nl-BE" sz="3500" dirty="0" smtClean="0"/>
              <a:t>Wilde bijen: project - communicatie</a:t>
            </a:r>
            <a:endParaRPr lang="nl-BE" sz="35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43108" y="928670"/>
            <a:ext cx="6543692" cy="5197499"/>
          </a:xfrm>
        </p:spPr>
        <p:txBody>
          <a:bodyPr>
            <a:normAutofit/>
          </a:bodyPr>
          <a:lstStyle/>
          <a:p>
            <a:pPr marL="361950" indent="-361950">
              <a:buNone/>
            </a:pPr>
            <a:endParaRPr lang="nl-NL" sz="1400" b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762000" lvl="1" indent="-361950">
              <a:buNone/>
            </a:pPr>
            <a:endParaRPr lang="nl-NL" sz="1400" b="1" dirty="0">
              <a:solidFill>
                <a:srgbClr val="000000"/>
              </a:solidFill>
              <a:latin typeface="Calibri" pitchFamily="34" charset="0"/>
            </a:endParaRPr>
          </a:p>
          <a:p>
            <a:pPr marL="762000" lvl="1" indent="-361950">
              <a:buNone/>
            </a:pPr>
            <a:endParaRPr lang="nl-NL" sz="1400" b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762000" lvl="1" indent="-361950">
              <a:buFontTx/>
              <a:buChar char="•"/>
            </a:pPr>
            <a:endParaRPr lang="nl-NL" b="1" dirty="0" smtClean="0"/>
          </a:p>
          <a:p>
            <a:pPr marL="762000" lvl="1" indent="-361950">
              <a:buNone/>
            </a:pPr>
            <a:endParaRPr lang="nl-NL" altLang="nl-NL" dirty="0"/>
          </a:p>
        </p:txBody>
      </p:sp>
      <p:sp>
        <p:nvSpPr>
          <p:cNvPr id="7" name="Rechthoek 6"/>
          <p:cNvSpPr/>
          <p:nvPr/>
        </p:nvSpPr>
        <p:spPr>
          <a:xfrm>
            <a:off x="0" y="0"/>
            <a:ext cx="2000232" cy="6858000"/>
          </a:xfrm>
          <a:prstGeom prst="rect">
            <a:avLst/>
          </a:prstGeom>
          <a:solidFill>
            <a:srgbClr val="E578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Picture 3" descr="D:\Documenten\FAKT. MAARTEN\logo Nature-ID\LOGO recht uitsne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714512" cy="1073112"/>
          </a:xfrm>
          <a:prstGeom prst="rect">
            <a:avLst/>
          </a:prstGeom>
          <a:noFill/>
        </p:spPr>
      </p:pic>
      <p:pic>
        <p:nvPicPr>
          <p:cNvPr id="9" name="image01.png" descr="F:\2015_limburg_wild_van_bijen.png"/>
          <p:cNvPicPr/>
          <p:nvPr/>
        </p:nvPicPr>
        <p:blipFill>
          <a:blip r:embed="rId3" cstate="print"/>
          <a:srcRect l="20642" r="20182"/>
          <a:stretch>
            <a:fillRect/>
          </a:stretch>
        </p:blipFill>
        <p:spPr>
          <a:xfrm>
            <a:off x="142844" y="1285860"/>
            <a:ext cx="1714795" cy="1643074"/>
          </a:xfrm>
          <a:prstGeom prst="rect">
            <a:avLst/>
          </a:prstGeom>
          <a:ln/>
        </p:spPr>
      </p:pic>
      <p:pic>
        <p:nvPicPr>
          <p:cNvPr id="11" name="Afbeelding 10" descr="wilde bijen van de Kempen (sRGB 300 dpi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1440948"/>
            <a:ext cx="6840000" cy="4832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gemeentelijke acties def.jpg"/>
          <p:cNvPicPr>
            <a:picLocks noChangeAspect="1"/>
          </p:cNvPicPr>
          <p:nvPr/>
        </p:nvPicPr>
        <p:blipFill>
          <a:blip r:embed="rId2" cstate="print">
            <a:lum bright="71000"/>
          </a:blip>
          <a:stretch>
            <a:fillRect/>
          </a:stretch>
        </p:blipFill>
        <p:spPr>
          <a:xfrm>
            <a:off x="2071670" y="1571612"/>
            <a:ext cx="6933524" cy="466630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08" y="274638"/>
            <a:ext cx="6543692" cy="868346"/>
          </a:xfrm>
        </p:spPr>
        <p:txBody>
          <a:bodyPr>
            <a:normAutofit/>
          </a:bodyPr>
          <a:lstStyle/>
          <a:p>
            <a:r>
              <a:rPr lang="nl-BE" sz="3500" dirty="0" smtClean="0"/>
              <a:t>Wilde bijen: project - doel</a:t>
            </a:r>
            <a:endParaRPr lang="nl-BE" sz="35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43108" y="1600206"/>
            <a:ext cx="6543692" cy="4525963"/>
          </a:xfrm>
        </p:spPr>
        <p:txBody>
          <a:bodyPr>
            <a:normAutofit fontScale="92500"/>
          </a:bodyPr>
          <a:lstStyle/>
          <a:p>
            <a:pPr marL="361950" indent="-361950">
              <a:buFontTx/>
              <a:buChar char="•"/>
            </a:pPr>
            <a:r>
              <a:rPr lang="nl-NL" altLang="nl-NL" dirty="0" smtClean="0">
                <a:solidFill>
                  <a:srgbClr val="000000"/>
                </a:solidFill>
                <a:latin typeface="Calibri" pitchFamily="34" charset="0"/>
              </a:rPr>
              <a:t>Provincie Limburg onderneemt actie!</a:t>
            </a:r>
          </a:p>
          <a:p>
            <a:pPr marL="361950" indent="-361950">
              <a:buFontTx/>
              <a:buChar char="•"/>
            </a:pPr>
            <a:r>
              <a:rPr lang="nl-NL" altLang="nl-NL" dirty="0" smtClean="0">
                <a:solidFill>
                  <a:srgbClr val="000000"/>
                </a:solidFill>
                <a:latin typeface="Calibri" pitchFamily="34" charset="0"/>
              </a:rPr>
              <a:t>Project met als doel </a:t>
            </a:r>
          </a:p>
          <a:p>
            <a:pPr marL="914400" lvl="1" indent="-514350">
              <a:buFont typeface="+mj-lt"/>
              <a:buAutoNum type="arabicPeriod"/>
            </a:pPr>
            <a:r>
              <a:rPr lang="nl-NL" altLang="nl-NL" dirty="0" smtClean="0">
                <a:solidFill>
                  <a:srgbClr val="000000"/>
                </a:solidFill>
                <a:latin typeface="Calibri" pitchFamily="34" charset="0"/>
              </a:rPr>
              <a:t>Hoe gesteld met wilde bijen in Limburg?</a:t>
            </a:r>
          </a:p>
          <a:p>
            <a:pPr marL="914400" lvl="1" indent="-514350">
              <a:buFont typeface="+mj-lt"/>
              <a:buAutoNum type="arabicPeriod"/>
            </a:pPr>
            <a:r>
              <a:rPr lang="nl-NL" altLang="nl-NL" dirty="0" smtClean="0">
                <a:solidFill>
                  <a:srgbClr val="000000"/>
                </a:solidFill>
                <a:latin typeface="Calibri" pitchFamily="34" charset="0"/>
              </a:rPr>
              <a:t>Eén actie per gemeente uitwerken</a:t>
            </a:r>
          </a:p>
          <a:p>
            <a:pPr marL="914400" lvl="1" indent="-514350">
              <a:buFont typeface="+mj-lt"/>
              <a:buAutoNum type="arabicPeriod"/>
            </a:pPr>
            <a:r>
              <a:rPr lang="nl-NL" altLang="nl-NL" dirty="0" smtClean="0">
                <a:solidFill>
                  <a:srgbClr val="000000"/>
                </a:solidFill>
                <a:latin typeface="Calibri" pitchFamily="34" charset="0"/>
              </a:rPr>
              <a:t>Opmaak handleiding maatregelen voor wilde bijen</a:t>
            </a:r>
          </a:p>
          <a:p>
            <a:pPr marL="914400" lvl="1" indent="-514350">
              <a:buFont typeface="+mj-lt"/>
              <a:buAutoNum type="arabicPeriod"/>
            </a:pPr>
            <a:r>
              <a:rPr lang="nl-NL" altLang="nl-NL" dirty="0" smtClean="0">
                <a:solidFill>
                  <a:srgbClr val="000000"/>
                </a:solidFill>
                <a:latin typeface="Calibri" pitchFamily="34" charset="0"/>
              </a:rPr>
              <a:t>Communicatiebeelden</a:t>
            </a:r>
          </a:p>
          <a:p>
            <a:pPr marL="361950" indent="-361950">
              <a:buFontTx/>
              <a:buChar char="•"/>
            </a:pPr>
            <a:r>
              <a:rPr lang="nl-NL" altLang="nl-NL" dirty="0" err="1" smtClean="0">
                <a:solidFill>
                  <a:srgbClr val="000000"/>
                </a:solidFill>
                <a:latin typeface="Calibri" pitchFamily="34" charset="0"/>
              </a:rPr>
              <a:t>Nature-ID</a:t>
            </a:r>
            <a:r>
              <a:rPr lang="nl-NL" altLang="nl-NL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nl-NL" altLang="nl-NL" dirty="0" err="1" smtClean="0">
                <a:solidFill>
                  <a:srgbClr val="000000"/>
                </a:solidFill>
                <a:latin typeface="Calibri" pitchFamily="34" charset="0"/>
              </a:rPr>
              <a:t>gcv</a:t>
            </a:r>
            <a:r>
              <a:rPr lang="nl-NL" altLang="nl-NL" dirty="0" smtClean="0">
                <a:solidFill>
                  <a:srgbClr val="000000"/>
                </a:solidFill>
                <a:latin typeface="Calibri" pitchFamily="34" charset="0"/>
              </a:rPr>
              <a:t> krijgt opdracht</a:t>
            </a:r>
          </a:p>
          <a:p>
            <a:pPr marL="914400" lvl="1" indent="-514350">
              <a:buNone/>
            </a:pPr>
            <a:endParaRPr lang="nl-NL" altLang="nl-NL" dirty="0" smtClean="0">
              <a:solidFill>
                <a:srgbClr val="000000"/>
              </a:solidFill>
              <a:latin typeface="Calibri" pitchFamily="34" charset="0"/>
            </a:endParaRPr>
          </a:p>
          <a:p>
            <a:pPr>
              <a:defRPr/>
            </a:pPr>
            <a:endParaRPr lang="nl-NL" altLang="nl-NL" dirty="0"/>
          </a:p>
        </p:txBody>
      </p:sp>
      <p:sp>
        <p:nvSpPr>
          <p:cNvPr id="7" name="Rechthoek 6"/>
          <p:cNvSpPr/>
          <p:nvPr/>
        </p:nvSpPr>
        <p:spPr>
          <a:xfrm>
            <a:off x="0" y="0"/>
            <a:ext cx="2000232" cy="6858000"/>
          </a:xfrm>
          <a:prstGeom prst="rect">
            <a:avLst/>
          </a:prstGeom>
          <a:solidFill>
            <a:srgbClr val="E578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Picture 3" descr="D:\Documenten\FAKT. MAARTEN\logo Nature-ID\LOGO recht uitsne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714512" cy="1073112"/>
          </a:xfrm>
          <a:prstGeom prst="rect">
            <a:avLst/>
          </a:prstGeom>
          <a:noFill/>
        </p:spPr>
      </p:pic>
      <p:pic>
        <p:nvPicPr>
          <p:cNvPr id="9" name="image01.png" descr="F:\2015_limburg_wild_van_bijen.png"/>
          <p:cNvPicPr/>
          <p:nvPr/>
        </p:nvPicPr>
        <p:blipFill>
          <a:blip r:embed="rId4" cstate="print"/>
          <a:srcRect l="20642" r="20182"/>
          <a:stretch>
            <a:fillRect/>
          </a:stretch>
        </p:blipFill>
        <p:spPr>
          <a:xfrm>
            <a:off x="142844" y="1285860"/>
            <a:ext cx="1714795" cy="1643074"/>
          </a:xfrm>
          <a:prstGeom prst="rect">
            <a:avLst/>
          </a:prstGeo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08" y="274638"/>
            <a:ext cx="6543692" cy="868346"/>
          </a:xfrm>
        </p:spPr>
        <p:txBody>
          <a:bodyPr>
            <a:normAutofit fontScale="90000"/>
          </a:bodyPr>
          <a:lstStyle/>
          <a:p>
            <a:r>
              <a:rPr lang="nl-BE" sz="3500" dirty="0" smtClean="0"/>
              <a:t>Wilde bijen: project - communicatie</a:t>
            </a:r>
            <a:endParaRPr lang="nl-BE" sz="35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43108" y="928670"/>
            <a:ext cx="6543692" cy="5197499"/>
          </a:xfrm>
        </p:spPr>
        <p:txBody>
          <a:bodyPr>
            <a:normAutofit/>
          </a:bodyPr>
          <a:lstStyle/>
          <a:p>
            <a:pPr marL="361950" indent="-361950">
              <a:buNone/>
            </a:pPr>
            <a:endParaRPr lang="nl-NL" sz="1400" b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762000" lvl="1" indent="-361950">
              <a:buNone/>
            </a:pPr>
            <a:endParaRPr lang="nl-NL" sz="1400" b="1" dirty="0">
              <a:solidFill>
                <a:srgbClr val="000000"/>
              </a:solidFill>
              <a:latin typeface="Calibri" pitchFamily="34" charset="0"/>
            </a:endParaRPr>
          </a:p>
          <a:p>
            <a:pPr marL="762000" lvl="1" indent="-361950">
              <a:buNone/>
            </a:pPr>
            <a:endParaRPr lang="nl-NL" sz="1400" b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762000" lvl="1" indent="-361950">
              <a:buFontTx/>
              <a:buChar char="•"/>
            </a:pPr>
            <a:endParaRPr lang="nl-NL" b="1" dirty="0" smtClean="0"/>
          </a:p>
          <a:p>
            <a:pPr marL="762000" lvl="1" indent="-361950">
              <a:buNone/>
            </a:pPr>
            <a:endParaRPr lang="nl-NL" altLang="nl-NL" dirty="0"/>
          </a:p>
        </p:txBody>
      </p:sp>
      <p:sp>
        <p:nvSpPr>
          <p:cNvPr id="7" name="Rechthoek 6"/>
          <p:cNvSpPr/>
          <p:nvPr/>
        </p:nvSpPr>
        <p:spPr>
          <a:xfrm>
            <a:off x="0" y="0"/>
            <a:ext cx="2000232" cy="6858000"/>
          </a:xfrm>
          <a:prstGeom prst="rect">
            <a:avLst/>
          </a:prstGeom>
          <a:solidFill>
            <a:srgbClr val="E578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Picture 3" descr="D:\Documenten\FAKT. MAARTEN\logo Nature-ID\LOGO recht uitsne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714512" cy="1073112"/>
          </a:xfrm>
          <a:prstGeom prst="rect">
            <a:avLst/>
          </a:prstGeom>
          <a:noFill/>
        </p:spPr>
      </p:pic>
      <p:pic>
        <p:nvPicPr>
          <p:cNvPr id="9" name="image01.png" descr="F:\2015_limburg_wild_van_bijen.png"/>
          <p:cNvPicPr/>
          <p:nvPr/>
        </p:nvPicPr>
        <p:blipFill>
          <a:blip r:embed="rId3" cstate="print"/>
          <a:srcRect l="20642" r="20182"/>
          <a:stretch>
            <a:fillRect/>
          </a:stretch>
        </p:blipFill>
        <p:spPr>
          <a:xfrm>
            <a:off x="142844" y="1285860"/>
            <a:ext cx="1714795" cy="1643074"/>
          </a:xfrm>
          <a:prstGeom prst="rect">
            <a:avLst/>
          </a:prstGeom>
          <a:ln/>
        </p:spPr>
      </p:pic>
      <p:pic>
        <p:nvPicPr>
          <p:cNvPr id="10" name="Afbeelding 9" descr="wilde bijen van de Maasvallei (sRGB 300dpi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1214422"/>
            <a:ext cx="6840000" cy="4832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08" y="274638"/>
            <a:ext cx="6543692" cy="868346"/>
          </a:xfrm>
        </p:spPr>
        <p:txBody>
          <a:bodyPr>
            <a:normAutofit fontScale="90000"/>
          </a:bodyPr>
          <a:lstStyle/>
          <a:p>
            <a:r>
              <a:rPr lang="nl-BE" sz="3500" dirty="0" smtClean="0"/>
              <a:t>Wilde bijen: project - communicatie</a:t>
            </a:r>
            <a:endParaRPr lang="nl-BE" sz="35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43108" y="928670"/>
            <a:ext cx="6543692" cy="5197499"/>
          </a:xfrm>
        </p:spPr>
        <p:txBody>
          <a:bodyPr>
            <a:normAutofit/>
          </a:bodyPr>
          <a:lstStyle/>
          <a:p>
            <a:pPr marL="361950" indent="-361950">
              <a:buNone/>
            </a:pPr>
            <a:endParaRPr lang="nl-NL" sz="1400" b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762000" lvl="1" indent="-361950">
              <a:buNone/>
            </a:pPr>
            <a:endParaRPr lang="nl-NL" sz="1400" b="1" dirty="0">
              <a:solidFill>
                <a:srgbClr val="000000"/>
              </a:solidFill>
              <a:latin typeface="Calibri" pitchFamily="34" charset="0"/>
            </a:endParaRPr>
          </a:p>
          <a:p>
            <a:pPr marL="762000" lvl="1" indent="-361950">
              <a:buNone/>
            </a:pPr>
            <a:endParaRPr lang="nl-NL" sz="1400" b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762000" lvl="1" indent="-361950">
              <a:buFontTx/>
              <a:buChar char="•"/>
            </a:pPr>
            <a:endParaRPr lang="nl-NL" b="1" dirty="0" smtClean="0"/>
          </a:p>
          <a:p>
            <a:pPr marL="762000" lvl="1" indent="-361950">
              <a:buNone/>
            </a:pPr>
            <a:endParaRPr lang="nl-NL" altLang="nl-NL" dirty="0"/>
          </a:p>
        </p:txBody>
      </p:sp>
      <p:sp>
        <p:nvSpPr>
          <p:cNvPr id="7" name="Rechthoek 6"/>
          <p:cNvSpPr/>
          <p:nvPr/>
        </p:nvSpPr>
        <p:spPr>
          <a:xfrm>
            <a:off x="0" y="0"/>
            <a:ext cx="2000232" cy="6858000"/>
          </a:xfrm>
          <a:prstGeom prst="rect">
            <a:avLst/>
          </a:prstGeom>
          <a:solidFill>
            <a:srgbClr val="E578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Picture 3" descr="D:\Documenten\FAKT. MAARTEN\logo Nature-ID\LOGO recht uitsne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714512" cy="1073112"/>
          </a:xfrm>
          <a:prstGeom prst="rect">
            <a:avLst/>
          </a:prstGeom>
          <a:noFill/>
        </p:spPr>
      </p:pic>
      <p:pic>
        <p:nvPicPr>
          <p:cNvPr id="9" name="image01.png" descr="F:\2015_limburg_wild_van_bijen.png"/>
          <p:cNvPicPr/>
          <p:nvPr/>
        </p:nvPicPr>
        <p:blipFill>
          <a:blip r:embed="rId3" cstate="print"/>
          <a:srcRect l="20642" r="20182"/>
          <a:stretch>
            <a:fillRect/>
          </a:stretch>
        </p:blipFill>
        <p:spPr>
          <a:xfrm>
            <a:off x="142844" y="1285860"/>
            <a:ext cx="1714795" cy="1643074"/>
          </a:xfrm>
          <a:prstGeom prst="rect">
            <a:avLst/>
          </a:prstGeom>
          <a:ln/>
        </p:spPr>
      </p:pic>
      <p:pic>
        <p:nvPicPr>
          <p:cNvPr id="11" name="Afbeelding 10" descr="wilde bijen van Haspengouw (sRGB 300dpi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1285860"/>
            <a:ext cx="6840000" cy="4832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43108" y="928670"/>
            <a:ext cx="6543692" cy="5197499"/>
          </a:xfrm>
        </p:spPr>
        <p:txBody>
          <a:bodyPr>
            <a:normAutofit/>
          </a:bodyPr>
          <a:lstStyle/>
          <a:p>
            <a:pPr marL="361950" indent="-361950">
              <a:buNone/>
            </a:pPr>
            <a:endParaRPr lang="nl-NL" sz="1400" b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762000" lvl="1" indent="-361950">
              <a:buNone/>
            </a:pPr>
            <a:endParaRPr lang="nl-NL" sz="1400" b="1" dirty="0">
              <a:solidFill>
                <a:srgbClr val="000000"/>
              </a:solidFill>
              <a:latin typeface="Calibri" pitchFamily="34" charset="0"/>
            </a:endParaRPr>
          </a:p>
          <a:p>
            <a:pPr marL="762000" lvl="1" indent="-361950">
              <a:buNone/>
            </a:pPr>
            <a:endParaRPr lang="nl-NL" sz="1400" b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762000" lvl="1" indent="-361950">
              <a:buFontTx/>
              <a:buChar char="•"/>
            </a:pPr>
            <a:endParaRPr lang="nl-NL" b="1" dirty="0" smtClean="0"/>
          </a:p>
          <a:p>
            <a:pPr marL="762000" lvl="1" indent="-361950">
              <a:buNone/>
            </a:pPr>
            <a:endParaRPr lang="nl-NL" altLang="nl-NL" dirty="0"/>
          </a:p>
        </p:txBody>
      </p:sp>
      <p:sp>
        <p:nvSpPr>
          <p:cNvPr id="7" name="Rechthoek 6"/>
          <p:cNvSpPr/>
          <p:nvPr/>
        </p:nvSpPr>
        <p:spPr>
          <a:xfrm>
            <a:off x="0" y="0"/>
            <a:ext cx="2000232" cy="6858000"/>
          </a:xfrm>
          <a:prstGeom prst="rect">
            <a:avLst/>
          </a:prstGeom>
          <a:solidFill>
            <a:srgbClr val="E578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Picture 3" descr="D:\Documenten\FAKT. MAARTEN\logo Nature-ID\LOGO recht uitsne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714512" cy="1073112"/>
          </a:xfrm>
          <a:prstGeom prst="rect">
            <a:avLst/>
          </a:prstGeom>
          <a:noFill/>
        </p:spPr>
      </p:pic>
      <p:pic>
        <p:nvPicPr>
          <p:cNvPr id="9" name="image01.png" descr="F:\2015_limburg_wild_van_bijen.png"/>
          <p:cNvPicPr/>
          <p:nvPr/>
        </p:nvPicPr>
        <p:blipFill>
          <a:blip r:embed="rId3" cstate="print"/>
          <a:srcRect l="20642" r="20182"/>
          <a:stretch>
            <a:fillRect/>
          </a:stretch>
        </p:blipFill>
        <p:spPr>
          <a:xfrm>
            <a:off x="142844" y="1285860"/>
            <a:ext cx="1714795" cy="1643074"/>
          </a:xfrm>
          <a:prstGeom prst="rect">
            <a:avLst/>
          </a:prstGeom>
          <a:ln/>
        </p:spPr>
      </p:pic>
      <p:pic>
        <p:nvPicPr>
          <p:cNvPr id="10" name="Picture 3" descr="H:\fotos ppt pnc 2015\IMG_5792BEW2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1214422"/>
            <a:ext cx="6858048" cy="4572032"/>
          </a:xfrm>
          <a:prstGeom prst="rect">
            <a:avLst/>
          </a:prstGeom>
          <a:noFill/>
        </p:spPr>
      </p:pic>
      <p:sp>
        <p:nvSpPr>
          <p:cNvPr id="13" name="Tekstvak 12"/>
          <p:cNvSpPr txBox="1"/>
          <p:nvPr/>
        </p:nvSpPr>
        <p:spPr>
          <a:xfrm>
            <a:off x="5572132" y="3929066"/>
            <a:ext cx="292895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VRAGEN </a:t>
            </a:r>
            <a:r>
              <a:rPr lang="nl-BE" sz="3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?</a:t>
            </a:r>
            <a:endParaRPr lang="nl-BE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08" y="274638"/>
            <a:ext cx="6543692" cy="868346"/>
          </a:xfrm>
        </p:spPr>
        <p:txBody>
          <a:bodyPr>
            <a:normAutofit/>
          </a:bodyPr>
          <a:lstStyle/>
          <a:p>
            <a:r>
              <a:rPr lang="nl-BE" sz="3500" dirty="0" smtClean="0"/>
              <a:t>Wilde bijen: project - aanpak</a:t>
            </a:r>
            <a:endParaRPr lang="nl-BE" sz="35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43108" y="1600206"/>
            <a:ext cx="6543692" cy="5043504"/>
          </a:xfrm>
        </p:spPr>
        <p:txBody>
          <a:bodyPr>
            <a:normAutofit/>
          </a:bodyPr>
          <a:lstStyle/>
          <a:p>
            <a:pPr marL="361950" indent="-361950">
              <a:buFontTx/>
              <a:buChar char="•"/>
            </a:pPr>
            <a:r>
              <a:rPr lang="nl-NL" altLang="nl-NL" dirty="0" smtClean="0">
                <a:solidFill>
                  <a:srgbClr val="000000"/>
                </a:solidFill>
                <a:latin typeface="Calibri" pitchFamily="34" charset="0"/>
              </a:rPr>
              <a:t>Soortenlijst</a:t>
            </a:r>
          </a:p>
          <a:p>
            <a:pPr marL="361950" indent="-361950">
              <a:buNone/>
            </a:pPr>
            <a:endParaRPr lang="nl-NL" altLang="nl-NL" dirty="0">
              <a:solidFill>
                <a:srgbClr val="000000"/>
              </a:solidFill>
              <a:latin typeface="Calibri" pitchFamily="34" charset="0"/>
            </a:endParaRPr>
          </a:p>
          <a:p>
            <a:pPr marL="361950" indent="-361950">
              <a:buFontTx/>
              <a:buChar char="•"/>
            </a:pPr>
            <a:r>
              <a:rPr lang="nl-NL" altLang="nl-NL" dirty="0" smtClean="0">
                <a:solidFill>
                  <a:srgbClr val="000000"/>
                </a:solidFill>
                <a:latin typeface="Calibri" pitchFamily="34" charset="0"/>
              </a:rPr>
              <a:t>Gemeentelijke acties</a:t>
            </a:r>
          </a:p>
          <a:p>
            <a:pPr marL="762000" lvl="1" indent="-361950">
              <a:buFontTx/>
              <a:buChar char="•"/>
            </a:pPr>
            <a:r>
              <a:rPr lang="nl-NL" altLang="nl-NL" sz="2200" dirty="0" smtClean="0">
                <a:solidFill>
                  <a:srgbClr val="000000"/>
                </a:solidFill>
                <a:latin typeface="Calibri" pitchFamily="34" charset="0"/>
              </a:rPr>
              <a:t>Aanmaak online kaart en begeleidende tekst</a:t>
            </a:r>
          </a:p>
          <a:p>
            <a:pPr marL="762000" lvl="1" indent="-361950">
              <a:buFontTx/>
              <a:buChar char="•"/>
            </a:pPr>
            <a:r>
              <a:rPr lang="nl-NL" altLang="nl-NL" sz="2200" dirty="0" smtClean="0">
                <a:solidFill>
                  <a:srgbClr val="000000"/>
                </a:solidFill>
                <a:latin typeface="Calibri" pitchFamily="34" charset="0"/>
              </a:rPr>
              <a:t>Zoektocht geschikte gebieden wordt breed verspreid door RL, PNC, </a:t>
            </a:r>
            <a:r>
              <a:rPr lang="nl-NL" altLang="nl-NL" sz="2200" dirty="0" err="1" smtClean="0">
                <a:solidFill>
                  <a:srgbClr val="000000"/>
                </a:solidFill>
                <a:latin typeface="Calibri" pitchFamily="34" charset="0"/>
              </a:rPr>
              <a:t>NP-studie</a:t>
            </a:r>
            <a:r>
              <a:rPr lang="nl-NL" altLang="nl-NL" sz="2200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nl-NL" altLang="nl-NL" sz="2200" dirty="0" err="1" smtClean="0">
                <a:solidFill>
                  <a:srgbClr val="000000"/>
                </a:solidFill>
                <a:latin typeface="Calibri" pitchFamily="34" charset="0"/>
              </a:rPr>
              <a:t>Lieteberg</a:t>
            </a:r>
            <a:r>
              <a:rPr lang="nl-NL" altLang="nl-NL" sz="2200" dirty="0" smtClean="0">
                <a:solidFill>
                  <a:srgbClr val="000000"/>
                </a:solidFill>
                <a:latin typeface="Calibri" pitchFamily="34" charset="0"/>
              </a:rPr>
              <a:t>, centrum duurzaam groen en vele persoonlijke contacten</a:t>
            </a:r>
          </a:p>
          <a:p>
            <a:pPr>
              <a:defRPr/>
            </a:pPr>
            <a:endParaRPr lang="nl-NL" altLang="nl-NL" dirty="0"/>
          </a:p>
        </p:txBody>
      </p:sp>
      <p:sp>
        <p:nvSpPr>
          <p:cNvPr id="7" name="Rechthoek 6"/>
          <p:cNvSpPr/>
          <p:nvPr/>
        </p:nvSpPr>
        <p:spPr>
          <a:xfrm>
            <a:off x="0" y="0"/>
            <a:ext cx="2000232" cy="6858000"/>
          </a:xfrm>
          <a:prstGeom prst="rect">
            <a:avLst/>
          </a:prstGeom>
          <a:solidFill>
            <a:srgbClr val="E578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Picture 3" descr="D:\Documenten\FAKT. MAARTEN\logo Nature-ID\LOGO recht uitsne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714512" cy="1073112"/>
          </a:xfrm>
          <a:prstGeom prst="rect">
            <a:avLst/>
          </a:prstGeom>
          <a:noFill/>
        </p:spPr>
      </p:pic>
      <p:pic>
        <p:nvPicPr>
          <p:cNvPr id="9" name="image01.png" descr="F:\2015_limburg_wild_van_bijen.png"/>
          <p:cNvPicPr/>
          <p:nvPr/>
        </p:nvPicPr>
        <p:blipFill>
          <a:blip r:embed="rId3" cstate="print"/>
          <a:srcRect l="20642" r="20182"/>
          <a:stretch>
            <a:fillRect/>
          </a:stretch>
        </p:blipFill>
        <p:spPr>
          <a:xfrm>
            <a:off x="142844" y="1285860"/>
            <a:ext cx="1714795" cy="1643074"/>
          </a:xfrm>
          <a:prstGeom prst="rect">
            <a:avLst/>
          </a:prstGeo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08" y="274638"/>
            <a:ext cx="6543692" cy="868346"/>
          </a:xfrm>
        </p:spPr>
        <p:txBody>
          <a:bodyPr>
            <a:normAutofit/>
          </a:bodyPr>
          <a:lstStyle/>
          <a:p>
            <a:r>
              <a:rPr lang="nl-BE" sz="3500" dirty="0" smtClean="0"/>
              <a:t>Wilde bijen: project - aanpak</a:t>
            </a:r>
            <a:endParaRPr lang="nl-BE" sz="3500" dirty="0"/>
          </a:p>
        </p:txBody>
      </p:sp>
      <p:sp>
        <p:nvSpPr>
          <p:cNvPr id="7" name="Rechthoek 6"/>
          <p:cNvSpPr/>
          <p:nvPr/>
        </p:nvSpPr>
        <p:spPr>
          <a:xfrm>
            <a:off x="0" y="0"/>
            <a:ext cx="2000232" cy="6858000"/>
          </a:xfrm>
          <a:prstGeom prst="rect">
            <a:avLst/>
          </a:prstGeom>
          <a:solidFill>
            <a:srgbClr val="E578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Picture 3" descr="D:\Documenten\FAKT. MAARTEN\logo Nature-ID\LOGO recht uitsne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714512" cy="1073112"/>
          </a:xfrm>
          <a:prstGeom prst="rect">
            <a:avLst/>
          </a:prstGeom>
          <a:noFill/>
        </p:spPr>
      </p:pic>
      <p:pic>
        <p:nvPicPr>
          <p:cNvPr id="9" name="image01.png" descr="F:\2015_limburg_wild_van_bijen.png"/>
          <p:cNvPicPr/>
          <p:nvPr/>
        </p:nvPicPr>
        <p:blipFill>
          <a:blip r:embed="rId3" cstate="print"/>
          <a:srcRect l="20642" r="20182"/>
          <a:stretch>
            <a:fillRect/>
          </a:stretch>
        </p:blipFill>
        <p:spPr>
          <a:xfrm>
            <a:off x="142844" y="1285860"/>
            <a:ext cx="1714795" cy="1643074"/>
          </a:xfrm>
          <a:prstGeom prst="rect">
            <a:avLst/>
          </a:prstGeom>
          <a:ln/>
        </p:spPr>
      </p:pic>
      <p:pic>
        <p:nvPicPr>
          <p:cNvPr id="11" name="Afbeelding 10"/>
          <p:cNvPicPr/>
          <p:nvPr/>
        </p:nvPicPr>
        <p:blipFill>
          <a:blip r:embed="rId4" cstate="print"/>
          <a:srcRect l="996" t="8000" r="12243" b="7429"/>
          <a:stretch>
            <a:fillRect/>
          </a:stretch>
        </p:blipFill>
        <p:spPr bwMode="auto">
          <a:xfrm>
            <a:off x="2214546" y="1285860"/>
            <a:ext cx="6715172" cy="351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08" y="274638"/>
            <a:ext cx="6543692" cy="868346"/>
          </a:xfrm>
        </p:spPr>
        <p:txBody>
          <a:bodyPr>
            <a:normAutofit/>
          </a:bodyPr>
          <a:lstStyle/>
          <a:p>
            <a:r>
              <a:rPr lang="nl-BE" sz="3500" dirty="0" smtClean="0"/>
              <a:t>Wilde bijen: project - resultaten</a:t>
            </a:r>
            <a:endParaRPr lang="nl-BE" sz="35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43108" y="1600206"/>
            <a:ext cx="6543692" cy="4525963"/>
          </a:xfrm>
        </p:spPr>
        <p:txBody>
          <a:bodyPr>
            <a:normAutofit/>
          </a:bodyPr>
          <a:lstStyle/>
          <a:p>
            <a:pPr marL="361950" indent="-361950">
              <a:buFontTx/>
              <a:buChar char="•"/>
            </a:pPr>
            <a:r>
              <a:rPr lang="nl-NL" altLang="nl-NL" sz="2200" b="1" dirty="0" smtClean="0">
                <a:solidFill>
                  <a:srgbClr val="000000"/>
                </a:solidFill>
                <a:latin typeface="Calibri" pitchFamily="34" charset="0"/>
              </a:rPr>
              <a:t>Soortenlijst</a:t>
            </a:r>
          </a:p>
          <a:p>
            <a:pPr lvl="1">
              <a:defRPr/>
            </a:pPr>
            <a:r>
              <a:rPr lang="nl-NL" altLang="nl-NL" sz="2200" dirty="0" smtClean="0"/>
              <a:t>260 soorten</a:t>
            </a:r>
          </a:p>
          <a:p>
            <a:pPr lvl="1">
              <a:defRPr/>
            </a:pPr>
            <a:r>
              <a:rPr lang="nl-NL" altLang="nl-NL" sz="2200" dirty="0" smtClean="0"/>
              <a:t>111 op NL RL en 10 niet beoordeeld (nieuw, onvoldoende gegevens)</a:t>
            </a:r>
          </a:p>
          <a:p>
            <a:pPr lvl="1">
              <a:defRPr/>
            </a:pPr>
            <a:r>
              <a:rPr lang="nl-NL" altLang="nl-NL" sz="2200" dirty="0" smtClean="0"/>
              <a:t>55 soorten met Limburgse verantwoordelijkheid</a:t>
            </a:r>
          </a:p>
          <a:p>
            <a:pPr lvl="1">
              <a:defRPr/>
            </a:pPr>
            <a:r>
              <a:rPr lang="nl-NL" altLang="nl-NL" sz="2200" dirty="0" smtClean="0"/>
              <a:t>25 Limburgse soorten</a:t>
            </a:r>
            <a:endParaRPr lang="nl-NL" altLang="nl-NL" sz="2200" dirty="0"/>
          </a:p>
        </p:txBody>
      </p:sp>
      <p:sp>
        <p:nvSpPr>
          <p:cNvPr id="7" name="Rechthoek 6"/>
          <p:cNvSpPr/>
          <p:nvPr/>
        </p:nvSpPr>
        <p:spPr>
          <a:xfrm>
            <a:off x="0" y="0"/>
            <a:ext cx="2000232" cy="6858000"/>
          </a:xfrm>
          <a:prstGeom prst="rect">
            <a:avLst/>
          </a:prstGeom>
          <a:solidFill>
            <a:srgbClr val="E578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Picture 3" descr="D:\Documenten\FAKT. MAARTEN\logo Nature-ID\LOGO recht uitsne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714512" cy="1073112"/>
          </a:xfrm>
          <a:prstGeom prst="rect">
            <a:avLst/>
          </a:prstGeom>
          <a:noFill/>
        </p:spPr>
      </p:pic>
      <p:pic>
        <p:nvPicPr>
          <p:cNvPr id="9" name="image01.png" descr="F:\2015_limburg_wild_van_bijen.png"/>
          <p:cNvPicPr/>
          <p:nvPr/>
        </p:nvPicPr>
        <p:blipFill>
          <a:blip r:embed="rId3" cstate="print"/>
          <a:srcRect l="20642" r="20182"/>
          <a:stretch>
            <a:fillRect/>
          </a:stretch>
        </p:blipFill>
        <p:spPr>
          <a:xfrm>
            <a:off x="142844" y="1285860"/>
            <a:ext cx="1714795" cy="1643074"/>
          </a:xfrm>
          <a:prstGeom prst="rect">
            <a:avLst/>
          </a:prstGeom>
          <a:ln/>
        </p:spPr>
      </p:pic>
      <p:pic>
        <p:nvPicPr>
          <p:cNvPr id="10" name="Afbeelding 9" descr="Knipsel soortenlijst.JPG"/>
          <p:cNvPicPr>
            <a:picLocks noChangeAspect="1"/>
          </p:cNvPicPr>
          <p:nvPr/>
        </p:nvPicPr>
        <p:blipFill>
          <a:blip r:embed="rId4" cstate="print"/>
          <a:srcRect b="53030"/>
          <a:stretch>
            <a:fillRect/>
          </a:stretch>
        </p:blipFill>
        <p:spPr>
          <a:xfrm>
            <a:off x="2428860" y="4000504"/>
            <a:ext cx="3814322" cy="2500330"/>
          </a:xfrm>
          <a:prstGeom prst="rect">
            <a:avLst/>
          </a:prstGeom>
        </p:spPr>
      </p:pic>
      <p:pic>
        <p:nvPicPr>
          <p:cNvPr id="3074" name="Picture 2" descr="F:\bijenfoto's\zeldzaam\Knautiabij sma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5000636"/>
            <a:ext cx="2160000" cy="14408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000232" y="428604"/>
            <a:ext cx="2857520" cy="5697559"/>
          </a:xfrm>
        </p:spPr>
        <p:txBody>
          <a:bodyPr>
            <a:normAutofit/>
          </a:bodyPr>
          <a:lstStyle/>
          <a:p>
            <a:r>
              <a:rPr lang="nl-BE" sz="2200" dirty="0" smtClean="0"/>
              <a:t>Witte rouwbij (</a:t>
            </a:r>
            <a:r>
              <a:rPr lang="nl-BE" sz="2200" i="1" dirty="0" err="1" smtClean="0"/>
              <a:t>Melecta</a:t>
            </a:r>
            <a:r>
              <a:rPr lang="nl-BE" sz="2200" i="1" dirty="0" smtClean="0"/>
              <a:t> </a:t>
            </a:r>
            <a:r>
              <a:rPr lang="nl-BE" sz="2200" i="1" dirty="0" err="1" smtClean="0"/>
              <a:t>luctuosa</a:t>
            </a:r>
            <a:r>
              <a:rPr lang="nl-BE" sz="2200" dirty="0" smtClean="0"/>
              <a:t>)</a:t>
            </a:r>
            <a:endParaRPr lang="nl-BE" sz="2200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>
          <a:xfrm>
            <a:off x="5786446" y="428604"/>
            <a:ext cx="2900354" cy="5697559"/>
          </a:xfrm>
        </p:spPr>
        <p:txBody>
          <a:bodyPr>
            <a:normAutofit/>
          </a:bodyPr>
          <a:lstStyle/>
          <a:p>
            <a:r>
              <a:rPr lang="nl-BE" sz="2200" dirty="0" smtClean="0"/>
              <a:t>Donkere </a:t>
            </a:r>
            <a:r>
              <a:rPr lang="nl-BE" sz="2200" dirty="0" err="1" smtClean="0"/>
              <a:t>klokjeszandbij</a:t>
            </a:r>
            <a:r>
              <a:rPr lang="nl-BE" sz="2200" dirty="0" smtClean="0"/>
              <a:t> (</a:t>
            </a:r>
            <a:r>
              <a:rPr lang="nl-BE" sz="2200" i="1" dirty="0" err="1" smtClean="0"/>
              <a:t>Andrena</a:t>
            </a:r>
            <a:r>
              <a:rPr lang="nl-BE" sz="2200" i="1" dirty="0" smtClean="0"/>
              <a:t> </a:t>
            </a:r>
            <a:r>
              <a:rPr lang="nl-BE" sz="2200" i="1" dirty="0" err="1" smtClean="0"/>
              <a:t>pandellei</a:t>
            </a:r>
            <a:r>
              <a:rPr lang="nl-BE" sz="2200" dirty="0" smtClean="0"/>
              <a:t>)</a:t>
            </a:r>
            <a:endParaRPr lang="nl-BE" sz="2200" dirty="0"/>
          </a:p>
        </p:txBody>
      </p:sp>
      <p:pic>
        <p:nvPicPr>
          <p:cNvPr id="10242" name="Picture 2" descr="H:\fotos ppt pnc 2015\IMG_9995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4285492"/>
            <a:ext cx="3240000" cy="2157459"/>
          </a:xfrm>
          <a:prstGeom prst="rect">
            <a:avLst/>
          </a:prstGeom>
          <a:noFill/>
        </p:spPr>
      </p:pic>
      <p:pic>
        <p:nvPicPr>
          <p:cNvPr id="10243" name="Picture 3" descr="H:\fotos ppt pnc 2015\IMG_9708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931343"/>
            <a:ext cx="3240000" cy="2157459"/>
          </a:xfrm>
          <a:prstGeom prst="rect">
            <a:avLst/>
          </a:prstGeom>
          <a:noFill/>
        </p:spPr>
      </p:pic>
      <p:pic>
        <p:nvPicPr>
          <p:cNvPr id="7" name="Picture 4" descr="H:\fotos ppt pnc 2015\IMG_5164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1928802"/>
            <a:ext cx="3240000" cy="2160000"/>
          </a:xfrm>
          <a:prstGeom prst="rect">
            <a:avLst/>
          </a:prstGeom>
          <a:noFill/>
        </p:spPr>
      </p:pic>
      <p:pic>
        <p:nvPicPr>
          <p:cNvPr id="8" name="Picture 5" descr="H:\fotos ppt pnc 2015\IMG_0722bewsma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4285493"/>
            <a:ext cx="3240000" cy="2160763"/>
          </a:xfrm>
          <a:prstGeom prst="rect">
            <a:avLst/>
          </a:prstGeom>
          <a:noFill/>
        </p:spPr>
      </p:pic>
      <p:sp>
        <p:nvSpPr>
          <p:cNvPr id="9" name="Rechthoek 8"/>
          <p:cNvSpPr/>
          <p:nvPr/>
        </p:nvSpPr>
        <p:spPr>
          <a:xfrm>
            <a:off x="0" y="0"/>
            <a:ext cx="2000232" cy="6858000"/>
          </a:xfrm>
          <a:prstGeom prst="rect">
            <a:avLst/>
          </a:prstGeom>
          <a:solidFill>
            <a:srgbClr val="E578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Picture 3" descr="D:\Documenten\FAKT. MAARTEN\logo Nature-ID\LOGO recht uitsned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1714512" cy="1073112"/>
          </a:xfrm>
          <a:prstGeom prst="rect">
            <a:avLst/>
          </a:prstGeom>
          <a:noFill/>
        </p:spPr>
      </p:pic>
      <p:pic>
        <p:nvPicPr>
          <p:cNvPr id="11" name="image01.png" descr="F:\2015_limburg_wild_van_bijen.png"/>
          <p:cNvPicPr/>
          <p:nvPr/>
        </p:nvPicPr>
        <p:blipFill>
          <a:blip r:embed="rId7" cstate="print"/>
          <a:srcRect l="20642" r="20182"/>
          <a:stretch>
            <a:fillRect/>
          </a:stretch>
        </p:blipFill>
        <p:spPr>
          <a:xfrm>
            <a:off x="142844" y="1285860"/>
            <a:ext cx="1714795" cy="1643074"/>
          </a:xfrm>
          <a:prstGeom prst="rect">
            <a:avLst/>
          </a:prstGeo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071670" y="357166"/>
            <a:ext cx="3500462" cy="5768997"/>
          </a:xfrm>
        </p:spPr>
        <p:txBody>
          <a:bodyPr>
            <a:normAutofit fontScale="62500" lnSpcReduction="20000"/>
          </a:bodyPr>
          <a:lstStyle/>
          <a:p>
            <a:pPr lvl="0">
              <a:defRPr/>
            </a:pPr>
            <a:r>
              <a:rPr lang="nl-BE" sz="3100" dirty="0"/>
              <a:t>Grote </a:t>
            </a:r>
            <a:r>
              <a:rPr lang="nl-BE" sz="3100" dirty="0" err="1"/>
              <a:t>stomptandwespbij</a:t>
            </a:r>
            <a:endParaRPr lang="nl-BE" sz="3100" dirty="0"/>
          </a:p>
          <a:p>
            <a:pPr lvl="0">
              <a:buNone/>
              <a:defRPr/>
            </a:pPr>
            <a:r>
              <a:rPr lang="nl-BE" sz="3100" dirty="0"/>
              <a:t>	(</a:t>
            </a:r>
            <a:r>
              <a:rPr lang="nl-BE" sz="3100" i="1" dirty="0" err="1"/>
              <a:t>Nomada</a:t>
            </a:r>
            <a:r>
              <a:rPr lang="nl-BE" sz="3100" i="1" dirty="0"/>
              <a:t> </a:t>
            </a:r>
            <a:r>
              <a:rPr lang="nl-BE" sz="3100" i="1" dirty="0" err="1"/>
              <a:t>villosa</a:t>
            </a:r>
            <a:r>
              <a:rPr lang="nl-BE" sz="3100" dirty="0"/>
              <a:t>)</a:t>
            </a:r>
          </a:p>
          <a:p>
            <a:pPr>
              <a:buNone/>
            </a:pPr>
            <a:r>
              <a:rPr lang="nl-BE" dirty="0"/>
              <a:t>	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>
          <a:xfrm>
            <a:off x="5857884" y="285728"/>
            <a:ext cx="2828916" cy="1643074"/>
          </a:xfrm>
        </p:spPr>
        <p:txBody>
          <a:bodyPr>
            <a:normAutofit fontScale="62500" lnSpcReduction="20000"/>
          </a:bodyPr>
          <a:lstStyle/>
          <a:p>
            <a:r>
              <a:rPr lang="nl-BE" sz="3100" dirty="0" smtClean="0"/>
              <a:t>Zuidelijke </a:t>
            </a:r>
            <a:r>
              <a:rPr lang="nl-BE" sz="3100" dirty="0" err="1" smtClean="0"/>
              <a:t>langhoornbij</a:t>
            </a:r>
            <a:r>
              <a:rPr lang="nl-BE" sz="3100" dirty="0" smtClean="0"/>
              <a:t> (</a:t>
            </a:r>
            <a:r>
              <a:rPr lang="nl-BE" sz="3100" i="1" dirty="0" err="1" smtClean="0"/>
              <a:t>Eucera</a:t>
            </a:r>
            <a:r>
              <a:rPr lang="nl-BE" sz="3100" i="1" dirty="0" smtClean="0"/>
              <a:t> </a:t>
            </a:r>
            <a:r>
              <a:rPr lang="nl-BE" sz="3100" i="1" dirty="0" err="1" smtClean="0"/>
              <a:t>nigrescens</a:t>
            </a:r>
            <a:r>
              <a:rPr lang="nl-BE" sz="3100" dirty="0" smtClean="0"/>
              <a:t>) </a:t>
            </a:r>
          </a:p>
          <a:p>
            <a:pPr>
              <a:buNone/>
            </a:pPr>
            <a:r>
              <a:rPr lang="nl-BE" sz="3100" dirty="0"/>
              <a:t>	</a:t>
            </a:r>
            <a:r>
              <a:rPr lang="nl-BE" sz="3100" dirty="0" smtClean="0"/>
              <a:t>&amp; </a:t>
            </a:r>
          </a:p>
          <a:p>
            <a:pPr>
              <a:buNone/>
            </a:pPr>
            <a:r>
              <a:rPr lang="nl-BE" sz="3100" dirty="0"/>
              <a:t>	</a:t>
            </a:r>
            <a:r>
              <a:rPr lang="nl-BE" sz="3100" dirty="0" smtClean="0"/>
              <a:t>Grote wespbij (</a:t>
            </a:r>
            <a:r>
              <a:rPr lang="nl-BE" sz="3100" i="1" dirty="0" err="1" smtClean="0"/>
              <a:t>Nomada</a:t>
            </a:r>
            <a:r>
              <a:rPr lang="nl-BE" sz="3100" i="1" dirty="0" smtClean="0"/>
              <a:t> </a:t>
            </a:r>
            <a:r>
              <a:rPr lang="nl-BE" sz="3100" i="1" dirty="0" err="1" smtClean="0"/>
              <a:t>sexfasciata</a:t>
            </a:r>
            <a:r>
              <a:rPr lang="nl-BE" sz="3100" dirty="0" smtClean="0"/>
              <a:t>)</a:t>
            </a:r>
          </a:p>
          <a:p>
            <a:endParaRPr lang="nl-BE" dirty="0"/>
          </a:p>
        </p:txBody>
      </p:sp>
      <p:pic>
        <p:nvPicPr>
          <p:cNvPr id="13316" name="Picture 4" descr="H:\fotos ppt pnc 2015\Eucera longicornis m MJ 17-5-6briegden011bew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1983380"/>
            <a:ext cx="3240000" cy="2160000"/>
          </a:xfrm>
          <a:prstGeom prst="rect">
            <a:avLst/>
          </a:prstGeom>
          <a:noFill/>
        </p:spPr>
      </p:pic>
      <p:pic>
        <p:nvPicPr>
          <p:cNvPr id="10" name="Picture 3" descr="H:\fotos ppt pnc 2015\Nomada sexfasciata MJ 22-4-7kerkeweerd085bew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4269396"/>
            <a:ext cx="3240000" cy="2160000"/>
          </a:xfrm>
          <a:prstGeom prst="rect">
            <a:avLst/>
          </a:prstGeom>
          <a:noFill/>
        </p:spPr>
      </p:pic>
      <p:pic>
        <p:nvPicPr>
          <p:cNvPr id="7" name="Picture 5" descr="H:\fotos ppt pnc 2015\Nomada villosa MJ 17-5-6briegden173bew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1983380"/>
            <a:ext cx="3240000" cy="2160000"/>
          </a:xfrm>
          <a:prstGeom prst="rect">
            <a:avLst/>
          </a:prstGeom>
          <a:noFill/>
        </p:spPr>
      </p:pic>
      <p:pic>
        <p:nvPicPr>
          <p:cNvPr id="8" name="Picture 6" descr="H:\fotos ppt pnc 2015\17-5-6briegden107bewsma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4269396"/>
            <a:ext cx="3240000" cy="2160000"/>
          </a:xfrm>
          <a:prstGeom prst="rect">
            <a:avLst/>
          </a:prstGeom>
          <a:noFill/>
        </p:spPr>
      </p:pic>
      <p:sp>
        <p:nvSpPr>
          <p:cNvPr id="9" name="Rechthoek 8"/>
          <p:cNvSpPr/>
          <p:nvPr/>
        </p:nvSpPr>
        <p:spPr>
          <a:xfrm>
            <a:off x="0" y="0"/>
            <a:ext cx="2000232" cy="6858000"/>
          </a:xfrm>
          <a:prstGeom prst="rect">
            <a:avLst/>
          </a:prstGeom>
          <a:solidFill>
            <a:srgbClr val="E578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Picture 3" descr="D:\Documenten\FAKT. MAARTEN\logo Nature-ID\LOGO recht uitsned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1714512" cy="1073112"/>
          </a:xfrm>
          <a:prstGeom prst="rect">
            <a:avLst/>
          </a:prstGeom>
          <a:noFill/>
        </p:spPr>
      </p:pic>
      <p:pic>
        <p:nvPicPr>
          <p:cNvPr id="12" name="image01.png" descr="F:\2015_limburg_wild_van_bijen.png"/>
          <p:cNvPicPr/>
          <p:nvPr/>
        </p:nvPicPr>
        <p:blipFill>
          <a:blip r:embed="rId7" cstate="print"/>
          <a:srcRect l="20642" r="20182"/>
          <a:stretch>
            <a:fillRect/>
          </a:stretch>
        </p:blipFill>
        <p:spPr>
          <a:xfrm>
            <a:off x="142844" y="1285860"/>
            <a:ext cx="1714795" cy="1643074"/>
          </a:xfrm>
          <a:prstGeom prst="rect">
            <a:avLst/>
          </a:prstGeom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08" y="274638"/>
            <a:ext cx="6543692" cy="868346"/>
          </a:xfrm>
        </p:spPr>
        <p:txBody>
          <a:bodyPr>
            <a:normAutofit/>
          </a:bodyPr>
          <a:lstStyle/>
          <a:p>
            <a:r>
              <a:rPr lang="nl-BE" sz="3500" dirty="0" smtClean="0"/>
              <a:t>Wilde bijen: project - resultaten</a:t>
            </a:r>
            <a:endParaRPr lang="nl-BE" sz="35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43108" y="1600206"/>
            <a:ext cx="6543692" cy="4525963"/>
          </a:xfrm>
        </p:spPr>
        <p:txBody>
          <a:bodyPr>
            <a:normAutofit/>
          </a:bodyPr>
          <a:lstStyle/>
          <a:p>
            <a:pPr marL="361950" indent="-361950">
              <a:buFontTx/>
              <a:buChar char="•"/>
            </a:pPr>
            <a:r>
              <a:rPr lang="nl-NL" altLang="nl-NL" dirty="0" smtClean="0">
                <a:solidFill>
                  <a:srgbClr val="000000"/>
                </a:solidFill>
                <a:latin typeface="Calibri" pitchFamily="34" charset="0"/>
              </a:rPr>
              <a:t>Actieplannen</a:t>
            </a:r>
          </a:p>
          <a:p>
            <a:pPr lvl="1">
              <a:defRPr/>
            </a:pPr>
            <a:r>
              <a:rPr lang="nl-NL" altLang="nl-NL" dirty="0" smtClean="0"/>
              <a:t>400 potentieel interessante gebieden gemeld</a:t>
            </a:r>
          </a:p>
          <a:p>
            <a:pPr lvl="1">
              <a:defRPr/>
            </a:pPr>
            <a:r>
              <a:rPr lang="nl-NL" altLang="nl-NL" dirty="0" smtClean="0"/>
              <a:t>Per gemeente 2-3 gebieden geselecteerd </a:t>
            </a:r>
          </a:p>
          <a:p>
            <a:pPr lvl="1">
              <a:defRPr/>
            </a:pPr>
            <a:r>
              <a:rPr lang="nl-NL" altLang="nl-NL" dirty="0" smtClean="0"/>
              <a:t>Eén gebied per gemeente uitgewerkt</a:t>
            </a:r>
          </a:p>
          <a:p>
            <a:pPr lvl="1">
              <a:buNone/>
              <a:defRPr/>
            </a:pPr>
            <a:endParaRPr lang="nl-NL" altLang="nl-NL" dirty="0"/>
          </a:p>
        </p:txBody>
      </p:sp>
      <p:sp>
        <p:nvSpPr>
          <p:cNvPr id="7" name="Rechthoek 6"/>
          <p:cNvSpPr/>
          <p:nvPr/>
        </p:nvSpPr>
        <p:spPr>
          <a:xfrm>
            <a:off x="0" y="0"/>
            <a:ext cx="2000232" cy="6858000"/>
          </a:xfrm>
          <a:prstGeom prst="rect">
            <a:avLst/>
          </a:prstGeom>
          <a:solidFill>
            <a:srgbClr val="E578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Picture 3" descr="D:\Documenten\FAKT. MAARTEN\logo Nature-ID\LOGO recht uitsne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714512" cy="1073112"/>
          </a:xfrm>
          <a:prstGeom prst="rect">
            <a:avLst/>
          </a:prstGeom>
          <a:noFill/>
        </p:spPr>
      </p:pic>
      <p:pic>
        <p:nvPicPr>
          <p:cNvPr id="9" name="image01.png" descr="F:\2015_limburg_wild_van_bijen.png"/>
          <p:cNvPicPr/>
          <p:nvPr/>
        </p:nvPicPr>
        <p:blipFill>
          <a:blip r:embed="rId3" cstate="print"/>
          <a:srcRect l="20642" r="20182"/>
          <a:stretch>
            <a:fillRect/>
          </a:stretch>
        </p:blipFill>
        <p:spPr>
          <a:xfrm>
            <a:off x="142844" y="1285860"/>
            <a:ext cx="1714795" cy="1643074"/>
          </a:xfrm>
          <a:prstGeom prst="rect">
            <a:avLst/>
          </a:prstGeom>
          <a:ln/>
        </p:spPr>
      </p:pic>
      <p:pic>
        <p:nvPicPr>
          <p:cNvPr id="12" name="Afbeelding 11" descr="Knipsel gemeent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4786322"/>
            <a:ext cx="2875105" cy="1747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43108" y="274638"/>
            <a:ext cx="6543692" cy="868346"/>
          </a:xfrm>
        </p:spPr>
        <p:txBody>
          <a:bodyPr>
            <a:normAutofit/>
          </a:bodyPr>
          <a:lstStyle/>
          <a:p>
            <a:r>
              <a:rPr lang="nl-BE" sz="3500" dirty="0" smtClean="0"/>
              <a:t>Wilde bijen: project - resultaten</a:t>
            </a:r>
            <a:endParaRPr lang="nl-BE" sz="3500" dirty="0"/>
          </a:p>
        </p:txBody>
      </p:sp>
      <p:sp>
        <p:nvSpPr>
          <p:cNvPr id="7" name="Rechthoek 6"/>
          <p:cNvSpPr/>
          <p:nvPr/>
        </p:nvSpPr>
        <p:spPr>
          <a:xfrm>
            <a:off x="0" y="0"/>
            <a:ext cx="2000232" cy="6858000"/>
          </a:xfrm>
          <a:prstGeom prst="rect">
            <a:avLst/>
          </a:prstGeom>
          <a:solidFill>
            <a:srgbClr val="E578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Picture 3" descr="D:\Documenten\FAKT. MAARTEN\logo Nature-ID\LOGO recht uitsne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1714512" cy="1073112"/>
          </a:xfrm>
          <a:prstGeom prst="rect">
            <a:avLst/>
          </a:prstGeom>
          <a:noFill/>
        </p:spPr>
      </p:pic>
      <p:pic>
        <p:nvPicPr>
          <p:cNvPr id="9" name="image01.png" descr="F:\2015_limburg_wild_van_bijen.png"/>
          <p:cNvPicPr/>
          <p:nvPr/>
        </p:nvPicPr>
        <p:blipFill>
          <a:blip r:embed="rId3" cstate="print"/>
          <a:srcRect l="20642" r="20182"/>
          <a:stretch>
            <a:fillRect/>
          </a:stretch>
        </p:blipFill>
        <p:spPr>
          <a:xfrm>
            <a:off x="142844" y="1285860"/>
            <a:ext cx="1714795" cy="1643074"/>
          </a:xfrm>
          <a:prstGeom prst="rect">
            <a:avLst/>
          </a:prstGeom>
          <a:ln/>
        </p:spPr>
      </p:pic>
      <p:pic>
        <p:nvPicPr>
          <p:cNvPr id="10" name="Afbeelding 9" descr="Knipsel diepenbee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51269" y="1214422"/>
            <a:ext cx="6978449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8042</TotalTime>
  <Words>499</Words>
  <Application>Microsoft Office PowerPoint</Application>
  <PresentationFormat>On-screen Show (4:3)</PresentationFormat>
  <Paragraphs>150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Office-thema</vt:lpstr>
      <vt:lpstr>Slide 1</vt:lpstr>
      <vt:lpstr>Wilde bijen: project - doel</vt:lpstr>
      <vt:lpstr>Wilde bijen: project - aanpak</vt:lpstr>
      <vt:lpstr>Wilde bijen: project - aanpak</vt:lpstr>
      <vt:lpstr>Wilde bijen: project - resultaten</vt:lpstr>
      <vt:lpstr>Slide 6</vt:lpstr>
      <vt:lpstr>Slide 7</vt:lpstr>
      <vt:lpstr>Wilde bijen: project - resultaten</vt:lpstr>
      <vt:lpstr>Wilde bijen: project - resultaten</vt:lpstr>
      <vt:lpstr>Wilde bijen: project - resultaten</vt:lpstr>
      <vt:lpstr>Wilde bijen: project – resultaten  Handleiding maatregelen  </vt:lpstr>
      <vt:lpstr>Wilde bijen: project – resultaten  Handleiding maatregelen  </vt:lpstr>
      <vt:lpstr>Wilde bijen: project - resultaten</vt:lpstr>
      <vt:lpstr>Wilde bijen: project - resultaten</vt:lpstr>
      <vt:lpstr>Wilde bijen: project - resultaten</vt:lpstr>
      <vt:lpstr>Wilde bijen: project - resultaten</vt:lpstr>
      <vt:lpstr>Wilde bijen: project - resultaten</vt:lpstr>
      <vt:lpstr>Wilde bijen: project - communicatie</vt:lpstr>
      <vt:lpstr>Wilde bijen: project - communicatie</vt:lpstr>
      <vt:lpstr>Wilde bijen: project - communicatie</vt:lpstr>
      <vt:lpstr>Wilde bijen: project - communicatie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Eigenaar</dc:creator>
  <cp:lastModifiedBy>marcpeeters</cp:lastModifiedBy>
  <cp:revision>139</cp:revision>
  <dcterms:created xsi:type="dcterms:W3CDTF">2015-05-18T05:38:56Z</dcterms:created>
  <dcterms:modified xsi:type="dcterms:W3CDTF">2017-07-17T06:38:13Z</dcterms:modified>
</cp:coreProperties>
</file>