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468" r:id="rId3"/>
    <p:sldId id="494" r:id="rId4"/>
    <p:sldId id="495" r:id="rId5"/>
    <p:sldId id="496" r:id="rId6"/>
    <p:sldId id="507" r:id="rId7"/>
    <p:sldId id="498" r:id="rId8"/>
    <p:sldId id="499" r:id="rId9"/>
    <p:sldId id="501" r:id="rId10"/>
    <p:sldId id="508" r:id="rId11"/>
    <p:sldId id="503" r:id="rId12"/>
    <p:sldId id="504" r:id="rId13"/>
    <p:sldId id="482" r:id="rId14"/>
    <p:sldId id="493" r:id="rId15"/>
    <p:sldId id="480" r:id="rId16"/>
    <p:sldId id="469" r:id="rId17"/>
    <p:sldId id="481" r:id="rId18"/>
    <p:sldId id="470" r:id="rId19"/>
    <p:sldId id="483" r:id="rId20"/>
    <p:sldId id="471" r:id="rId21"/>
    <p:sldId id="472" r:id="rId22"/>
    <p:sldId id="484" r:id="rId23"/>
    <p:sldId id="485" r:id="rId24"/>
    <p:sldId id="486" r:id="rId25"/>
    <p:sldId id="488" r:id="rId26"/>
    <p:sldId id="489" r:id="rId27"/>
    <p:sldId id="460" r:id="rId28"/>
    <p:sldId id="474" r:id="rId29"/>
    <p:sldId id="476" r:id="rId30"/>
    <p:sldId id="475" r:id="rId31"/>
    <p:sldId id="461" r:id="rId32"/>
    <p:sldId id="506" r:id="rId33"/>
    <p:sldId id="491" r:id="rId34"/>
    <p:sldId id="505" r:id="rId35"/>
    <p:sldId id="467" r:id="rId36"/>
    <p:sldId id="265" r:id="rId37"/>
  </p:sldIdLst>
  <p:sldSz cx="12195175" cy="9145588"/>
  <p:notesSz cx="6858000" cy="9144000"/>
  <p:defaultTextStyle>
    <a:defPPr>
      <a:defRPr lang="fr-FR"/>
    </a:defPPr>
    <a:lvl1pPr marL="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2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444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166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888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>
          <p15:clr>
            <a:srgbClr val="A4A3A4"/>
          </p15:clr>
        </p15:guide>
        <p15:guide id="2" pos="3841">
          <p15:clr>
            <a:srgbClr val="A4A3A4"/>
          </p15:clr>
        </p15:guide>
        <p15:guide id="3" pos="6925">
          <p15:clr>
            <a:srgbClr val="A4A3A4"/>
          </p15:clr>
        </p15:guide>
        <p15:guide id="4" pos="893">
          <p15:clr>
            <a:srgbClr val="A4A3A4"/>
          </p15:clr>
        </p15:guide>
        <p15:guide id="5" pos="36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9D"/>
    <a:srgbClr val="4F5057"/>
    <a:srgbClr val="77B726"/>
    <a:srgbClr val="B4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34" autoAdjust="0"/>
    <p:restoredTop sz="94241" autoAdjust="0"/>
  </p:normalViewPr>
  <p:slideViewPr>
    <p:cSldViewPr showGuides="1">
      <p:cViewPr varScale="1">
        <p:scale>
          <a:sx n="61" d="100"/>
          <a:sy n="61" d="100"/>
        </p:scale>
        <p:origin x="917" y="43"/>
      </p:cViewPr>
      <p:guideLst>
        <p:guide orient="horz" pos="2881"/>
        <p:guide pos="3841"/>
        <p:guide pos="6925"/>
        <p:guide pos="893"/>
        <p:guide pos="36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479508196721313"/>
          <c:y val="0.15236051502145923"/>
          <c:w val="0.29918032786885246"/>
          <c:h val="0.62660944206008584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2.9190417325540018E-2"/>
                  <c:y val="-4.0527356221251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368395206085429E-3"/>
                  <c:y val="-0.11622887942395854"/>
                </c:manualLayout>
              </c:layout>
              <c:tx>
                <c:rich>
                  <a:bodyPr/>
                  <a:lstStyle/>
                  <a:p>
                    <a:pPr>
                      <a:defRPr sz="1050"/>
                    </a:pPr>
                    <a:r>
                      <a:rPr lang="en-US" sz="1050"/>
                      <a:t>Grands domaines 
privés
5%</a:t>
                    </a:r>
                    <a:endParaRPr lang="en-US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879921426499705E-2"/>
                  <c:y val="-0.108033886530867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610787106479279E-2"/>
                  <c:y val="-5.9065188955099608E-2"/>
                </c:manualLayout>
              </c:layout>
              <c:tx>
                <c:rich>
                  <a:bodyPr/>
                  <a:lstStyle/>
                  <a:p>
                    <a:pPr>
                      <a:defRPr sz="1050"/>
                    </a:pPr>
                    <a:r>
                      <a:rPr lang="en-US" sz="1050" dirty="0"/>
                      <a:t>Zones </a:t>
                    </a:r>
                    <a:r>
                      <a:rPr lang="en-US" sz="1050" dirty="0" smtClean="0"/>
                      <a:t>récréatives 2</a:t>
                    </a:r>
                    <a:r>
                      <a:rPr lang="en-US" sz="1050" dirty="0"/>
                      <a:t>%</a:t>
                    </a:r>
                    <a:endParaRPr lang="en-US" dirty="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5164131032812971E-2"/>
                  <c:y val="-2.6312807463116799E-2"/>
                </c:manualLayout>
              </c:layout>
              <c:tx>
                <c:rich>
                  <a:bodyPr/>
                  <a:lstStyle/>
                  <a:p>
                    <a:pPr>
                      <a:defRPr sz="1050"/>
                    </a:pPr>
                    <a:r>
                      <a:rPr lang="en-US" sz="1050"/>
                      <a:t>Zones 
agricoles
4%</a:t>
                    </a:r>
                    <a:endParaRPr lang="en-US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359652716794526E-2"/>
                  <c:y val="-7.538193352353291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6902428000213288E-2"/>
                  <c:y val="4.3600806172499446E-4"/>
                </c:manualLayout>
              </c:layout>
              <c:tx>
                <c:rich>
                  <a:bodyPr/>
                  <a:lstStyle/>
                  <a:p>
                    <a:pPr>
                      <a:defRPr sz="1050"/>
                    </a:pPr>
                    <a:r>
                      <a:rPr lang="en-US" sz="1050"/>
                      <a:t>Parcs &amp; jardins 
publics
6%</a:t>
                    </a:r>
                    <a:endParaRPr lang="en-US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9874392354068544E-2"/>
                  <c:y val="5.2207750387248092E-2"/>
                </c:manualLayout>
              </c:layout>
              <c:tx>
                <c:rich>
                  <a:bodyPr/>
                  <a:lstStyle/>
                  <a:p>
                    <a:pPr>
                      <a:defRPr sz="1050"/>
                    </a:pPr>
                    <a:r>
                      <a:rPr lang="fr-FR" sz="1050"/>
                      <a:t>Espaces verts 
liés aux voiries
2%</a:t>
                    </a:r>
                    <a:endParaRPr lang="fr-FR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3796789649985999"/>
                  <c:y val="3.2893780653934748E-3"/>
                </c:manualLayout>
              </c:layout>
              <c:tx>
                <c:rich>
                  <a:bodyPr/>
                  <a:lstStyle/>
                  <a:p>
                    <a:pPr>
                      <a:defRPr sz="1050"/>
                    </a:pPr>
                    <a:r>
                      <a:rPr lang="en-US" sz="1050" dirty="0" smtClean="0"/>
                      <a:t>Imperméable</a:t>
                    </a:r>
                    <a:r>
                      <a:rPr lang="en-US" sz="1050" dirty="0"/>
                      <a:t>
49%</a:t>
                    </a:r>
                    <a:endParaRPr lang="en-US" dirty="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nl-N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Blad1!$A$2:$A$12</c:f>
              <c:strCache>
                <c:ptCount val="11"/>
                <c:pt idx="0">
                  <c:v>Jardins privés</c:v>
                </c:pt>
                <c:pt idx="1">
                  <c:v>Grands domaines privés</c:v>
                </c:pt>
                <c:pt idx="2">
                  <c:v>Cimétières</c:v>
                </c:pt>
                <c:pt idx="3">
                  <c:v>Zones récréatives de plein air</c:v>
                </c:pt>
                <c:pt idx="4">
                  <c:v>Zones agricoles</c:v>
                </c:pt>
                <c:pt idx="5">
                  <c:v>Friches</c:v>
                </c:pt>
                <c:pt idx="6">
                  <c:v>Parcs &amp; jardins publics</c:v>
                </c:pt>
                <c:pt idx="7">
                  <c:v>Forêts</c:v>
                </c:pt>
                <c:pt idx="8">
                  <c:v>Talus de chemin de fer</c:v>
                </c:pt>
                <c:pt idx="9">
                  <c:v>Espaces verts liés aux voiries</c:v>
                </c:pt>
                <c:pt idx="10">
                  <c:v>Surface Bâti</c:v>
                </c:pt>
              </c:strCache>
            </c:strRef>
          </c:cat>
          <c:val>
            <c:numRef>
              <c:f>Blad1!$B$2:$B$12</c:f>
              <c:numCache>
                <c:formatCode>0.0</c:formatCode>
                <c:ptCount val="11"/>
                <c:pt idx="0">
                  <c:v>16</c:v>
                </c:pt>
                <c:pt idx="1">
                  <c:v>5</c:v>
                </c:pt>
                <c:pt idx="2">
                  <c:v>1</c:v>
                </c:pt>
                <c:pt idx="3">
                  <c:v>2</c:v>
                </c:pt>
                <c:pt idx="4">
                  <c:v>3.5</c:v>
                </c:pt>
                <c:pt idx="5">
                  <c:v>3.5</c:v>
                </c:pt>
                <c:pt idx="6">
                  <c:v>6</c:v>
                </c:pt>
                <c:pt idx="7">
                  <c:v>10</c:v>
                </c:pt>
                <c:pt idx="8">
                  <c:v>1.5</c:v>
                </c:pt>
                <c:pt idx="9">
                  <c:v>1.5</c:v>
                </c:pt>
                <c:pt idx="10">
                  <c:v>50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117676535282334E-2"/>
          <c:y val="0.12035546351915968"/>
          <c:w val="0.78548931091643581"/>
          <c:h val="0.85386999965683152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clear">
              <a:bevelT/>
            </a:sp3d>
          </c:spPr>
          <c:explosion val="35"/>
          <c:dPt>
            <c:idx val="0"/>
            <c:bubble3D val="0"/>
            <c:explosion val="21"/>
          </c:dPt>
          <c:dPt>
            <c:idx val="1"/>
            <c:bubble3D val="0"/>
            <c:spPr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2"/>
            <c:bubble3D val="0"/>
            <c:spPr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cat>
            <c:strRef>
              <c:f>Feuil1!$A$2:$A$4</c:f>
              <c:strCache>
                <c:ptCount val="3"/>
                <c:pt idx="0">
                  <c:v>Wild - BE</c:v>
                </c:pt>
                <c:pt idx="1">
                  <c:v>Wild - BCR</c:v>
                </c:pt>
                <c:pt idx="2">
                  <c:v>Domestic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280</c:v>
                </c:pt>
                <c:pt idx="1">
                  <c:v>99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2.8066295483652515E-2"/>
          <c:y val="0.83329687066897207"/>
          <c:w val="0.14618180018324795"/>
          <c:h val="0.160260308789718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A9A8-8D9F-458A-A1AD-04C9F2F66E76}" type="datetimeFigureOut">
              <a:rPr lang="fr-FR" smtClean="0"/>
              <a:t>12/05/2017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D0715-3C21-4979-90C6-653B1884443C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68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D0715-3C21-4979-90C6-653B1884443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09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D0715-3C21-4979-90C6-653B1884443C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38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D0715-3C21-4979-90C6-653B1884443C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38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D0715-3C21-4979-90C6-653B1884443C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38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D0715-3C21-4979-90C6-653B1884443C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38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 Slide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" y="-823408"/>
            <a:ext cx="12190477" cy="9968255"/>
          </a:xfrm>
          <a:prstGeom prst="rect">
            <a:avLst/>
          </a:prstGeom>
        </p:spPr>
      </p:pic>
      <p:sp>
        <p:nvSpPr>
          <p:cNvPr id="8" name="Shape 6"/>
          <p:cNvSpPr>
            <a:spLocks noGrp="1"/>
          </p:cNvSpPr>
          <p:nvPr>
            <p:ph type="body" idx="1" hasCustomPrompt="1"/>
          </p:nvPr>
        </p:nvSpPr>
        <p:spPr>
          <a:xfrm>
            <a:off x="1537200" y="2854800"/>
            <a:ext cx="4468800" cy="10596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SzTx/>
              <a:buNone/>
              <a:defRPr sz="3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000"/>
            </a:lvl2pPr>
            <a:lvl3pPr marL="0" indent="457200" algn="ctr">
              <a:spcBef>
                <a:spcPts val="0"/>
              </a:spcBef>
              <a:buSzTx/>
              <a:buNone/>
              <a:defRPr sz="3000"/>
            </a:lvl3pPr>
            <a:lvl4pPr marL="0" indent="685800" algn="ctr">
              <a:spcBef>
                <a:spcPts val="0"/>
              </a:spcBef>
              <a:buSzTx/>
              <a:buNone/>
              <a:defRPr sz="3000"/>
            </a:lvl4pPr>
            <a:lvl5pPr marL="0" indent="914400" algn="ctr">
              <a:spcBef>
                <a:spcPts val="0"/>
              </a:spcBef>
              <a:buSzTx/>
              <a:buNone/>
              <a:defRPr sz="3000"/>
            </a:lvl5pPr>
          </a:lstStyle>
          <a:p>
            <a:pPr lvl="0">
              <a:defRPr sz="1800"/>
            </a:pPr>
            <a:r>
              <a:rPr sz="3000" dirty="0" err="1"/>
              <a:t>Texte</a:t>
            </a:r>
            <a:r>
              <a:rPr sz="3000" dirty="0"/>
              <a:t> </a:t>
            </a:r>
            <a:r>
              <a:rPr sz="3000" dirty="0" err="1"/>
              <a:t>niveau</a:t>
            </a:r>
            <a:r>
              <a:rPr sz="3000" dirty="0"/>
              <a:t> </a:t>
            </a:r>
            <a:r>
              <a:rPr sz="3000" dirty="0" smtClean="0"/>
              <a:t>1</a:t>
            </a:r>
            <a:endParaRPr sz="3000" dirty="0"/>
          </a:p>
        </p:txBody>
      </p:sp>
      <p:sp>
        <p:nvSpPr>
          <p:cNvPr id="9" name="Shape 5"/>
          <p:cNvSpPr>
            <a:spLocks noGrp="1"/>
          </p:cNvSpPr>
          <p:nvPr>
            <p:ph type="title"/>
          </p:nvPr>
        </p:nvSpPr>
        <p:spPr>
          <a:xfrm>
            <a:off x="1537200" y="820800"/>
            <a:ext cx="5260727" cy="17705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ts val="6800"/>
              </a:lnSpc>
              <a:defRPr sz="73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defRPr sz="1800"/>
            </a:pPr>
            <a:r>
              <a:rPr sz="7400" dirty="0" err="1"/>
              <a:t>Texte</a:t>
            </a:r>
            <a:r>
              <a:rPr sz="7400" dirty="0"/>
              <a:t> du </a:t>
            </a:r>
            <a:r>
              <a:rPr sz="7400" dirty="0" err="1"/>
              <a:t>titre</a:t>
            </a:r>
            <a:endParaRPr sz="7400" dirty="0"/>
          </a:p>
        </p:txBody>
      </p:sp>
      <p:pic>
        <p:nvPicPr>
          <p:cNvPr id="10" name="images pour PPT bxlenv2015 1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8214925" y="7543800"/>
            <a:ext cx="3048000" cy="1168400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1631504" y="5679416"/>
            <a:ext cx="9474016" cy="837594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lnSpc>
                <a:spcPts val="3600"/>
              </a:lnSpc>
              <a:buNone/>
              <a:defRPr sz="2900" b="1" baseline="0">
                <a:solidFill>
                  <a:srgbClr val="00799D"/>
                </a:solidFill>
                <a:latin typeface="Arial" pitchFamily="34" charset="0"/>
                <a:cs typeface="Arial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1800"/>
              </a:spcBef>
              <a:buNone/>
              <a:defRPr sz="2100" cap="all" baseline="0">
                <a:solidFill>
                  <a:srgbClr val="00799D"/>
                </a:solidFill>
                <a:latin typeface="Arial" pitchFamily="34" charset="0"/>
                <a:cs typeface="Arial" pitchFamily="34" charset="0"/>
              </a:defRPr>
            </a:lvl2pPr>
            <a:lvl3pPr marL="889000" indent="0" algn="r">
              <a:spcBef>
                <a:spcPts val="0"/>
              </a:spcBef>
              <a:buNone/>
              <a:defRPr sz="2100" cap="all" baseline="0">
                <a:solidFill>
                  <a:srgbClr val="77B726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1631504" y="6300192"/>
            <a:ext cx="9504783" cy="9144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2100" cap="all" baseline="0">
                <a:solidFill>
                  <a:srgbClr val="00799D"/>
                </a:solidFill>
                <a:latin typeface="Arial" pitchFamily="34" charset="0"/>
                <a:cs typeface="Arial" pitchFamily="34" charset="0"/>
              </a:defRPr>
            </a:lvl1pPr>
            <a:lvl2pPr marL="444500" indent="0" algn="l">
              <a:buNone/>
              <a:defRPr/>
            </a:lvl2pPr>
            <a:lvl3pPr marL="889000" indent="0" algn="l">
              <a:buNone/>
              <a:defRPr/>
            </a:lvl3pPr>
            <a:lvl4pPr marL="1333500" indent="0" algn="l">
              <a:buNone/>
              <a:defRPr/>
            </a:lvl4pPr>
            <a:lvl5pPr marL="1778000" indent="0" algn="l"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081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759" y="8328413"/>
            <a:ext cx="2845541" cy="635110"/>
          </a:xfrm>
          <a:prstGeom prst="rect">
            <a:avLst/>
          </a:prstGeom>
          <a:ln/>
        </p:spPr>
        <p:txBody>
          <a:bodyPr lIns="121944" tIns="60972" rIns="121944" bIns="60972"/>
          <a:lstStyle>
            <a:lvl1pPr>
              <a:defRPr/>
            </a:lvl1pPr>
          </a:lstStyle>
          <a:p>
            <a:pPr>
              <a:defRPr/>
            </a:pPr>
            <a:fld id="{C834255B-D978-4000-BCE4-66042DE2819A}" type="datetime1">
              <a:rPr lang="fr-FR"/>
              <a:pPr>
                <a:defRPr/>
              </a:pPr>
              <a:t>12/05/2017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685" y="8328413"/>
            <a:ext cx="3861805" cy="635110"/>
          </a:xfrm>
          <a:prstGeom prst="rect">
            <a:avLst/>
          </a:prstGeom>
          <a:ln/>
        </p:spPr>
        <p:txBody>
          <a:bodyPr lIns="121944" tIns="60972" rIns="121944" bIns="60972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9875" y="8328413"/>
            <a:ext cx="2845541" cy="635110"/>
          </a:xfrm>
          <a:prstGeom prst="rect">
            <a:avLst/>
          </a:prstGeom>
          <a:ln/>
        </p:spPr>
        <p:txBody>
          <a:bodyPr lIns="121944" tIns="60972" rIns="121944" bIns="60972"/>
          <a:lstStyle>
            <a:lvl1pPr>
              <a:defRPr/>
            </a:lvl1pPr>
          </a:lstStyle>
          <a:p>
            <a:pPr>
              <a:defRPr/>
            </a:pPr>
            <a:fld id="{B63CD824-14EF-4A42-89D9-0C35E20321C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5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59" y="568123"/>
            <a:ext cx="10975658" cy="9083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4800" b="1" cap="all" baseline="0">
                <a:solidFill>
                  <a:srgbClr val="00799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27259" y="2537721"/>
            <a:ext cx="10975658" cy="6035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rgbClr val="4F505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pic>
        <p:nvPicPr>
          <p:cNvPr id="8" name="images pour PPT bxlenv2015 3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27000"/>
            <a:ext cx="914400" cy="139700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073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Titre et contenu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59" y="568123"/>
            <a:ext cx="10975658" cy="9083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4800" b="1" cap="all" baseline="0">
                <a:solidFill>
                  <a:srgbClr val="77B72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40771" y="2217096"/>
            <a:ext cx="5252667" cy="6035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F505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56801" y="8571600"/>
            <a:ext cx="546552" cy="486918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rgbClr val="B4B3B3"/>
                </a:solidFill>
                <a:latin typeface="Arial Bold"/>
                <a:cs typeface="Arial" pitchFamily="34" charset="0"/>
              </a:defRPr>
            </a:lvl1pPr>
          </a:lstStyle>
          <a:p>
            <a:fld id="{925E31CC-4EF3-4791-93C3-0049C698F9A6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13"/>
          </p:nvPr>
        </p:nvSpPr>
        <p:spPr>
          <a:xfrm>
            <a:off x="1417638" y="2700338"/>
            <a:ext cx="4175125" cy="446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8" name="images pour PPT bxlenv2015 3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27000"/>
            <a:ext cx="914400" cy="139700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219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Titre et 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59" y="568123"/>
            <a:ext cx="10975658" cy="9083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4800" b="1" cap="all" baseline="0">
                <a:solidFill>
                  <a:srgbClr val="77B72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1417637" y="2052514"/>
            <a:ext cx="3959869" cy="5976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5716800" y="3538800"/>
            <a:ext cx="57610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00799D"/>
                </a:solidFill>
                <a:latin typeface="Arial Bold"/>
              </a:defRPr>
            </a:lvl1pPr>
            <a:lvl2pPr marL="190800" indent="-190800" defTabSz="0">
              <a:buFont typeface="Arial" pitchFamily="34" charset="0"/>
              <a:buChar char="•"/>
              <a:defRPr sz="2400" baseline="0">
                <a:solidFill>
                  <a:srgbClr val="4F5057"/>
                </a:solidFill>
                <a:latin typeface="Arial" pitchFamily="34" charset="0"/>
              </a:defRPr>
            </a:lvl2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6"/>
          </p:nvPr>
        </p:nvSpPr>
        <p:spPr>
          <a:xfrm>
            <a:off x="5716800" y="4068589"/>
            <a:ext cx="5689600" cy="1584325"/>
          </a:xfrm>
          <a:prstGeom prst="rect">
            <a:avLst/>
          </a:prstGeom>
        </p:spPr>
        <p:txBody>
          <a:bodyPr>
            <a:normAutofit/>
          </a:bodyPr>
          <a:lstStyle>
            <a:lvl1pPr marL="190800" indent="-190800" defTabSz="190800">
              <a:defRPr sz="2400" baseline="0">
                <a:solidFill>
                  <a:srgbClr val="4F5057"/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pic>
        <p:nvPicPr>
          <p:cNvPr id="13" name="images pour PPT bxlenv2015 3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27000"/>
            <a:ext cx="914400" cy="1397000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56801" y="8571600"/>
            <a:ext cx="546552" cy="486918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rgbClr val="B4B3B3"/>
                </a:solidFill>
                <a:latin typeface="Arial Bold"/>
                <a:cs typeface="Arial" pitchFamily="34" charset="0"/>
              </a:defRPr>
            </a:lvl1pPr>
          </a:lstStyle>
          <a:p>
            <a:fld id="{925E31CC-4EF3-4791-93C3-0049C698F9A6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26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Titre et contenu +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59" y="568123"/>
            <a:ext cx="10975658" cy="9083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4800" b="1" cap="all" baseline="0">
                <a:solidFill>
                  <a:srgbClr val="77B72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27259" y="2537721"/>
            <a:ext cx="9766179" cy="59235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400">
                <a:solidFill>
                  <a:srgbClr val="4F505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pic>
        <p:nvPicPr>
          <p:cNvPr id="8" name="images pour PPT bxlenv2015 3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27000"/>
            <a:ext cx="914400" cy="1397000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56801" y="8571600"/>
            <a:ext cx="546552" cy="486918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rgbClr val="B4B3B3"/>
                </a:solidFill>
                <a:latin typeface="Arial Bold"/>
                <a:cs typeface="Arial" pitchFamily="34" charset="0"/>
              </a:defRPr>
            </a:lvl1pPr>
          </a:lstStyle>
          <a:p>
            <a:fld id="{925E31CC-4EF3-4791-93C3-0049C698F9A6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89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Titr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59" y="568123"/>
            <a:ext cx="10975658" cy="9083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4800" b="1" cap="all" baseline="0">
                <a:solidFill>
                  <a:srgbClr val="77B72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13"/>
          </p:nvPr>
        </p:nvSpPr>
        <p:spPr>
          <a:xfrm>
            <a:off x="1417638" y="2700338"/>
            <a:ext cx="9575800" cy="446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8" name="images pour PPT bxlenv2015 3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27000"/>
            <a:ext cx="914400" cy="1397000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56801" y="8571600"/>
            <a:ext cx="546552" cy="486918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rgbClr val="B4B3B3"/>
                </a:solidFill>
                <a:latin typeface="Arial Bold"/>
                <a:cs typeface="Arial" pitchFamily="34" charset="0"/>
              </a:defRPr>
            </a:lvl1pPr>
          </a:lstStyle>
          <a:p>
            <a:fld id="{925E31CC-4EF3-4791-93C3-0049C698F9A6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06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Titre et contenu a niv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59" y="568123"/>
            <a:ext cx="10975658" cy="9083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4800" b="1" cap="all" baseline="0">
                <a:solidFill>
                  <a:srgbClr val="77B72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1504800" y="2491200"/>
            <a:ext cx="4320000" cy="46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13" name="images pour PPT bxlenv2015 3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27000"/>
            <a:ext cx="914400" cy="1397000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6440400" y="2656800"/>
            <a:ext cx="4769755" cy="4868322"/>
          </a:xfrm>
          <a:prstGeom prst="rect">
            <a:avLst/>
          </a:prstGeom>
        </p:spPr>
        <p:txBody>
          <a:bodyPr/>
          <a:lstStyle>
            <a:lvl1pPr marL="230400" indent="-230400" defTabSz="583200">
              <a:defRPr sz="2400" baseline="0">
                <a:solidFill>
                  <a:srgbClr val="00799D"/>
                </a:solidFill>
                <a:latin typeface="Arial" pitchFamily="34" charset="0"/>
                <a:cs typeface="Arial" pitchFamily="34" charset="0"/>
              </a:defRPr>
            </a:lvl1pPr>
            <a:lvl2pPr marL="457200" indent="-230400" defTabSz="583200">
              <a:buClr>
                <a:srgbClr val="77B726"/>
              </a:buClr>
              <a:buSzPct val="80000"/>
              <a:buFont typeface="Wingdings 3" pitchFamily="18" charset="2"/>
              <a:buChar char=""/>
              <a:defRPr sz="2000" baseline="0">
                <a:solidFill>
                  <a:srgbClr val="4F5057"/>
                </a:solidFill>
                <a:latin typeface="Arial" pitchFamily="34" charset="0"/>
              </a:defRPr>
            </a:lvl2pPr>
            <a:lvl3pPr marL="687600" indent="-230400" defTabSz="583200">
              <a:buClr>
                <a:srgbClr val="00799D"/>
              </a:buClr>
              <a:buFont typeface="Verdana" pitchFamily="34" charset="0"/>
              <a:buChar char="–"/>
              <a:defRPr sz="1800" baseline="0">
                <a:solidFill>
                  <a:srgbClr val="00799D"/>
                </a:solidFill>
                <a:latin typeface="Arial" pitchFamily="34" charset="0"/>
              </a:defRPr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56801" y="8571600"/>
            <a:ext cx="546552" cy="486918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rgbClr val="B4B3B3"/>
                </a:solidFill>
                <a:latin typeface="Arial Bold"/>
                <a:cs typeface="Arial" pitchFamily="34" charset="0"/>
              </a:defRPr>
            </a:lvl1pPr>
          </a:lstStyle>
          <a:p>
            <a:fld id="{925E31CC-4EF3-4791-93C3-0049C698F9A6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12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Image vierge + Pied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50801" y="8132400"/>
            <a:ext cx="10442638" cy="914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aseline="0">
                <a:solidFill>
                  <a:srgbClr val="4F5057"/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4755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GE_Image + Pied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152" y="171000"/>
            <a:ext cx="12193200" cy="8802000"/>
          </a:xfrm>
          <a:prstGeom prst="rect">
            <a:avLst/>
          </a:prstGeom>
          <a:solidFill>
            <a:srgbClr val="F0F0F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50801" y="8132400"/>
            <a:ext cx="10442638" cy="914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aseline="0">
                <a:solidFill>
                  <a:srgbClr val="4F5057"/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pic>
        <p:nvPicPr>
          <p:cNvPr id="5" name="YG_3852-498-low.tif"/>
          <p:cNvPicPr/>
          <p:nvPr userDrawn="1"/>
        </p:nvPicPr>
        <p:blipFill>
          <a:blip r:embed="rId2">
            <a:extLst/>
          </a:blip>
          <a:srcRect l="917" t="10868" r="917" b="4272"/>
          <a:stretch>
            <a:fillRect/>
          </a:stretch>
        </p:blipFill>
        <p:spPr>
          <a:xfrm>
            <a:off x="-7008" y="-13781"/>
            <a:ext cx="12206016" cy="7904802"/>
          </a:xfrm>
          <a:prstGeom prst="rect">
            <a:avLst/>
          </a:prstGeom>
          <a:ln w="3175">
            <a:miter lim="400000"/>
          </a:ln>
        </p:spPr>
      </p:pic>
      <p:pic>
        <p:nvPicPr>
          <p:cNvPr id="6" name="images pour PPT bxlenv2015 6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997200"/>
            <a:ext cx="3302001" cy="1168400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Shape 110"/>
          <p:cNvSpPr/>
          <p:nvPr userDrawn="1"/>
        </p:nvSpPr>
        <p:spPr>
          <a:xfrm rot="16200000">
            <a:off x="-1493432" y="3974588"/>
            <a:ext cx="3248802" cy="2185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00" dirty="0">
                <a:solidFill>
                  <a:srgbClr val="FFFFFF"/>
                </a:solidFill>
              </a:rPr>
              <a:t>photo: Y. </a:t>
            </a:r>
            <a:r>
              <a:rPr sz="900" dirty="0" err="1">
                <a:solidFill>
                  <a:srgbClr val="FFFFFF"/>
                </a:solidFill>
              </a:rPr>
              <a:t>Glavie</a:t>
            </a:r>
            <a:r>
              <a:rPr sz="900" dirty="0">
                <a:solidFill>
                  <a:srgbClr val="FFFFFF"/>
                </a:solidFill>
              </a:rPr>
              <a:t> et </a:t>
            </a:r>
            <a:r>
              <a:rPr sz="900" dirty="0" err="1">
                <a:solidFill>
                  <a:srgbClr val="FFFFFF"/>
                </a:solidFill>
              </a:rPr>
              <a:t>Architectes</a:t>
            </a:r>
            <a:r>
              <a:rPr sz="900" dirty="0">
                <a:solidFill>
                  <a:srgbClr val="FFFFFF"/>
                </a:solidFill>
              </a:rPr>
              <a:t> : </a:t>
            </a:r>
            <a:r>
              <a:rPr sz="900" dirty="0" err="1">
                <a:solidFill>
                  <a:srgbClr val="FFFFFF"/>
                </a:solidFill>
              </a:rPr>
              <a:t>Cepezed</a:t>
            </a:r>
            <a:r>
              <a:rPr sz="900" dirty="0">
                <a:solidFill>
                  <a:srgbClr val="FFFFFF"/>
                </a:solidFill>
              </a:rPr>
              <a:t>/</a:t>
            </a:r>
            <a:r>
              <a:rPr sz="900" dirty="0" err="1">
                <a:solidFill>
                  <a:srgbClr val="FFFFFF"/>
                </a:solidFill>
              </a:rPr>
              <a:t>Samyn</a:t>
            </a:r>
            <a:r>
              <a:rPr sz="900" dirty="0">
                <a:solidFill>
                  <a:srgbClr val="FFFFFF"/>
                </a:solidFill>
              </a:rPr>
              <a:t> and Partners</a:t>
            </a:r>
          </a:p>
        </p:txBody>
      </p:sp>
      <p:pic>
        <p:nvPicPr>
          <p:cNvPr id="9" name="images pour PPT bxlenv2015 4.pd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7354093"/>
            <a:ext cx="12192000" cy="55880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708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98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5" r:id="rId7"/>
    <p:sldLayoutId id="2147483664" r:id="rId8"/>
    <p:sldLayoutId id="2147483666" r:id="rId9"/>
    <p:sldLayoutId id="2147483667" r:id="rId10"/>
  </p:sldLayoutIdLst>
  <p:txStyles>
    <p:titleStyle>
      <a:lvl1pPr algn="ctr" defTabSz="121944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91" indent="-457291" algn="l" defTabSz="12194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6.wdp"/><Relationship Id="rId1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17" Type="http://schemas.openxmlformats.org/officeDocument/2006/relationships/image" Target="../media/image37.jpeg"/><Relationship Id="rId2" Type="http://schemas.openxmlformats.org/officeDocument/2006/relationships/image" Target="../media/image29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9.jpeg"/><Relationship Id="rId4" Type="http://schemas.openxmlformats.org/officeDocument/2006/relationships/image" Target="../media/image30.png"/><Relationship Id="rId9" Type="http://schemas.microsoft.com/office/2007/relationships/hdphoto" Target="../media/hdphoto4.wdp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jpe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jpe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633091" y="2916610"/>
            <a:ext cx="4824536" cy="1059657"/>
          </a:xfrm>
        </p:spPr>
        <p:txBody>
          <a:bodyPr>
            <a:normAutofit/>
          </a:bodyPr>
          <a:lstStyle/>
          <a:p>
            <a:r>
              <a:rPr lang="fr-FR" dirty="0" smtClean="0"/>
              <a:t>In the Brussels-Capital </a:t>
            </a:r>
            <a:r>
              <a:rPr lang="fr-FR" dirty="0" err="1" smtClean="0"/>
              <a:t>Region</a:t>
            </a: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37200" y="820800"/>
            <a:ext cx="5712515" cy="1770510"/>
          </a:xfrm>
        </p:spPr>
        <p:txBody>
          <a:bodyPr>
            <a:noAutofit/>
          </a:bodyPr>
          <a:lstStyle/>
          <a:p>
            <a:pPr>
              <a:lnSpc>
                <a:spcPts val="5100"/>
              </a:lnSpc>
            </a:pPr>
            <a:r>
              <a:rPr lang="fr-FR" sz="4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Towards</a:t>
            </a:r>
            <a:r>
              <a:rPr lang="fr-FR" sz="4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 action plan for </a:t>
            </a:r>
            <a:r>
              <a:rPr lang="fr-FR" sz="4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bees</a:t>
            </a:r>
            <a:r>
              <a:rPr lang="fr-FR" sz="4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fr-FR" sz="4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wild</a:t>
            </a:r>
            <a:r>
              <a:rPr lang="fr-FR" sz="4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4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pollinators</a:t>
            </a:r>
            <a:endParaRPr lang="fr-FR" sz="48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 smtClean="0">
                <a:solidFill>
                  <a:srgbClr val="007890"/>
                </a:solidFill>
                <a:latin typeface="Arial Bold"/>
                <a:ea typeface="Arial Bold"/>
                <a:cs typeface="Arial Bold"/>
                <a:sym typeface="Arial Bold"/>
              </a:rPr>
              <a:t>Julien RUELLE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fr-FR" sz="2000" dirty="0" smtClean="0">
                <a:solidFill>
                  <a:srgbClr val="6CB644"/>
                </a:solidFill>
                <a:latin typeface="Arial"/>
                <a:ea typeface="Arial"/>
                <a:cs typeface="Arial"/>
                <a:sym typeface="Arial"/>
              </a:rPr>
              <a:t>Division ESPACES VERTS / </a:t>
            </a:r>
            <a:r>
              <a:rPr lang="fr-FR" sz="2000" dirty="0" err="1" smtClean="0">
                <a:solidFill>
                  <a:srgbClr val="6CB644"/>
                </a:solidFill>
                <a:latin typeface="Arial"/>
                <a:ea typeface="Arial"/>
                <a:cs typeface="Arial"/>
                <a:sym typeface="Arial"/>
              </a:rPr>
              <a:t>Afdeling</a:t>
            </a:r>
            <a:r>
              <a:rPr lang="fr-FR" sz="2000" dirty="0" smtClean="0">
                <a:solidFill>
                  <a:srgbClr val="6CB6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6CB644"/>
                </a:solidFill>
                <a:latin typeface="Arial"/>
                <a:ea typeface="Arial"/>
                <a:cs typeface="Arial"/>
                <a:sym typeface="Arial"/>
              </a:rPr>
              <a:t>Groene</a:t>
            </a:r>
            <a:r>
              <a:rPr lang="fr-FR" sz="2000" dirty="0" smtClean="0">
                <a:solidFill>
                  <a:srgbClr val="6CB6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6CB644"/>
                </a:solidFill>
                <a:latin typeface="Arial"/>
                <a:ea typeface="Arial"/>
                <a:cs typeface="Arial"/>
                <a:sym typeface="Arial"/>
              </a:rPr>
              <a:t>Ruimten</a:t>
            </a:r>
            <a:endParaRPr lang="fr-FR" sz="2000" dirty="0">
              <a:solidFill>
                <a:srgbClr val="6CB644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fr-FR" dirty="0"/>
          </a:p>
        </p:txBody>
      </p:sp>
      <p:pic>
        <p:nvPicPr>
          <p:cNvPr id="27650" name="Picture 2" descr="C:\Users\jruelle\AppData\Local\Microsoft\Windows\Temporary Internet Files\Content.Outlook\X5ZR1HGX\NatureVille_2016_BIL_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43" y="1511450"/>
            <a:ext cx="2953512" cy="37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:\30_PATRIMOINE\01_COMMUN\Amenagements\ILLU_EV_BXL_ville_verte_CLASSER\Potagers\Tillens_potagers_290709_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181" y="-251742"/>
            <a:ext cx="13662883" cy="93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7376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 descr="100_68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944" y="-358423"/>
            <a:ext cx="14292178" cy="954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0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373" y="-324600"/>
            <a:ext cx="14836833" cy="976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40170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Urban</a:t>
            </a:r>
            <a:r>
              <a:rPr lang="fr-BE" dirty="0" smtClean="0"/>
              <a:t> Green </a:t>
            </a:r>
            <a:r>
              <a:rPr lang="fr-BE" dirty="0" err="1" smtClean="0"/>
              <a:t>spaces</a:t>
            </a:r>
            <a:endParaRPr lang="fr-B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5" y="1548458"/>
            <a:ext cx="10929357" cy="63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47" y="2196530"/>
            <a:ext cx="5185048" cy="79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01" y="2921744"/>
            <a:ext cx="4149438" cy="402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4" t="19620" r="13985" b="16388"/>
          <a:stretch/>
        </p:blipFill>
        <p:spPr bwMode="auto">
          <a:xfrm>
            <a:off x="5164634" y="2921744"/>
            <a:ext cx="3225287" cy="405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t="3218" r="3523" b="2889"/>
          <a:stretch/>
        </p:blipFill>
        <p:spPr bwMode="auto">
          <a:xfrm>
            <a:off x="8151835" y="3092844"/>
            <a:ext cx="2848261" cy="36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4" y="7848872"/>
            <a:ext cx="10929357" cy="111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4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Fragmentation</a:t>
            </a:r>
            <a:endParaRPr lang="fr-BE" dirty="0"/>
          </a:p>
        </p:txBody>
      </p:sp>
      <p:pic>
        <p:nvPicPr>
          <p:cNvPr id="4" name="Picture 2" descr="jardi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200" y="6064587"/>
            <a:ext cx="3132000" cy="2540655"/>
          </a:xfrm>
          <a:prstGeom prst="rect">
            <a:avLst/>
          </a:prstGeom>
          <a:noFill/>
          <a:ln w="9525">
            <a:solidFill>
              <a:srgbClr val="BEDC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jard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200" y="597492"/>
            <a:ext cx="3132000" cy="2541594"/>
          </a:xfrm>
          <a:prstGeom prst="rect">
            <a:avLst/>
          </a:prstGeom>
          <a:noFill/>
          <a:ln w="9525">
            <a:solidFill>
              <a:srgbClr val="BEDC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ardi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200" y="3333213"/>
            <a:ext cx="3132000" cy="2535725"/>
          </a:xfrm>
          <a:prstGeom prst="rect">
            <a:avLst/>
          </a:prstGeom>
          <a:noFill/>
          <a:ln w="9525">
            <a:solidFill>
              <a:srgbClr val="BEDC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arte_III_1_2_1_fragmentatie_wegenis_gebouw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604" y="1692474"/>
            <a:ext cx="6391386" cy="66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5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altLang="fr-FR" dirty="0">
                <a:solidFill>
                  <a:schemeClr val="accent1"/>
                </a:solidFill>
              </a:rPr>
              <a:t>FLORA &amp; FAUNA</a:t>
            </a:r>
            <a:br>
              <a:rPr lang="sv-SE" altLang="fr-FR" dirty="0">
                <a:solidFill>
                  <a:schemeClr val="accent1"/>
                </a:solidFill>
              </a:rPr>
            </a:br>
            <a:r>
              <a:rPr lang="sv-SE" altLang="fr-FR" dirty="0">
                <a:solidFill>
                  <a:schemeClr val="accent1"/>
                </a:solidFill>
              </a:rPr>
              <a:t>UNEXPECTED RICHNESS</a:t>
            </a:r>
            <a:endParaRPr lang="fr-BE" dirty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913011" y="2196530"/>
            <a:ext cx="7306518" cy="41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4" tIns="60967" rIns="121934" bIns="6096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0002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4574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371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5C7D"/>
              </a:buClr>
            </a:pPr>
            <a:r>
              <a:rPr lang="en-US" altLang="fr-FR" sz="1900" b="1" dirty="0">
                <a:solidFill>
                  <a:srgbClr val="425C6C"/>
                </a:solidFill>
                <a:latin typeface="Verdana" pitchFamily="34" charset="0"/>
                <a:sym typeface="Wingdings 3" pitchFamily="18" charset="2"/>
              </a:rPr>
              <a:t></a:t>
            </a:r>
            <a:r>
              <a:rPr lang="en-US" altLang="fr-FR" sz="1900" b="1" dirty="0">
                <a:solidFill>
                  <a:srgbClr val="425C6C"/>
                </a:solidFill>
                <a:latin typeface="Verdana" pitchFamily="34" charset="0"/>
                <a:sym typeface="Gill Sans"/>
              </a:rPr>
              <a:t>diversity in biotopes   </a:t>
            </a:r>
            <a:r>
              <a:rPr lang="en-US" altLang="fr-FR" sz="1900" b="1" dirty="0">
                <a:solidFill>
                  <a:srgbClr val="425C6C"/>
                </a:solidFill>
                <a:latin typeface="Verdana" pitchFamily="34" charset="0"/>
                <a:sym typeface="Wingdings 3" pitchFamily="18" charset="2"/>
              </a:rPr>
              <a:t>   </a:t>
            </a:r>
            <a:r>
              <a:rPr lang="en-US" altLang="fr-FR" sz="1900" b="1" dirty="0">
                <a:solidFill>
                  <a:srgbClr val="425C6C"/>
                </a:solidFill>
                <a:latin typeface="Verdana" pitchFamily="34" charset="0"/>
                <a:sym typeface="Gill Sans"/>
              </a:rPr>
              <a:t>diversity of species </a:t>
            </a:r>
            <a:endParaRPr lang="en-US" altLang="fr-FR" sz="1900" dirty="0">
              <a:solidFill>
                <a:srgbClr val="425C6C"/>
              </a:solidFill>
              <a:latin typeface="Verdana" pitchFamily="34" charset="0"/>
              <a:sym typeface="Gill San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52" y="5678221"/>
            <a:ext cx="1038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662" y="1980506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559" y="2872058"/>
            <a:ext cx="9334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29" y="3780706"/>
            <a:ext cx="714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12" y="4695861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0339" y1="32000" x2="70339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57" y="7302302"/>
            <a:ext cx="11239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473851" y="6225908"/>
            <a:ext cx="222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espèces de plantes –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plantensoorten</a:t>
            </a:r>
            <a:endParaRPr lang="fr-BE" sz="1400" dirty="0">
              <a:solidFill>
                <a:srgbClr val="4F5057"/>
              </a:solidFill>
              <a:latin typeface="Arial Bold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401843" y="2742506"/>
            <a:ext cx="232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espèces de mammifères –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zoogdiersoorten</a:t>
            </a:r>
            <a:endParaRPr lang="fr-BE" sz="1400" dirty="0">
              <a:solidFill>
                <a:srgbClr val="4F5057"/>
              </a:solidFill>
              <a:latin typeface="Arial Bold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901280" y="3515558"/>
            <a:ext cx="232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espèces de chauve-souris –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vleer-muissoorten</a:t>
            </a:r>
            <a:endParaRPr lang="fr-BE" sz="1400" dirty="0">
              <a:solidFill>
                <a:srgbClr val="4F5057"/>
              </a:solidFill>
              <a:latin typeface="Arial Bold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523855" y="4417184"/>
            <a:ext cx="2326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espèces d’oiseaux nicheurs –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soorten</a:t>
            </a:r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nestvogels</a:t>
            </a:r>
            <a:endParaRPr lang="fr-BE" sz="1400" dirty="0">
              <a:solidFill>
                <a:srgbClr val="4F5057"/>
              </a:solidFill>
              <a:latin typeface="Arial Bold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473851" y="8154610"/>
            <a:ext cx="2721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du territoire en site Natura 2000 – van het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grondgebied</a:t>
            </a:r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is</a:t>
            </a:r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erkend</a:t>
            </a:r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als</a:t>
            </a:r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 Natura 2000-gebied</a:t>
            </a:r>
            <a:endParaRPr lang="fr-BE" sz="1400" dirty="0">
              <a:solidFill>
                <a:srgbClr val="4F5057"/>
              </a:solidFill>
              <a:latin typeface="Arial Bold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473851" y="7484349"/>
            <a:ext cx="232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4F5057"/>
                </a:solidFill>
                <a:latin typeface="Arial Bold"/>
              </a:rPr>
              <a:t>14 %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9744994" y="6487518"/>
            <a:ext cx="3406380" cy="1001087"/>
            <a:chOff x="9675983" y="6228978"/>
            <a:chExt cx="3406380" cy="1001087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5759" y="6228978"/>
              <a:ext cx="51435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ZoneTexte 25"/>
            <p:cNvSpPr txBox="1"/>
            <p:nvPr/>
          </p:nvSpPr>
          <p:spPr>
            <a:xfrm>
              <a:off x="10756103" y="6922288"/>
              <a:ext cx="23262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smtClean="0">
                  <a:solidFill>
                    <a:srgbClr val="4F5057"/>
                  </a:solidFill>
                  <a:latin typeface="Arial Bold"/>
                </a:rPr>
                <a:t>Forêt - </a:t>
              </a:r>
              <a:r>
                <a:rPr lang="fr-BE" sz="1400" dirty="0" err="1" smtClean="0">
                  <a:solidFill>
                    <a:srgbClr val="4F5057"/>
                  </a:solidFill>
                  <a:latin typeface="Arial Bold"/>
                </a:rPr>
                <a:t>Woud</a:t>
              </a:r>
              <a:endParaRPr lang="fr-BE" sz="1400" dirty="0">
                <a:solidFill>
                  <a:srgbClr val="4F5057"/>
                </a:solidFill>
                <a:latin typeface="Arial Bold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675983" y="6366721"/>
              <a:ext cx="2326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800" b="1" dirty="0" smtClean="0">
                  <a:solidFill>
                    <a:srgbClr val="4F5057"/>
                  </a:solidFill>
                  <a:latin typeface="Arial Bold"/>
                </a:rPr>
                <a:t>1665 ha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8443472" y="5705758"/>
            <a:ext cx="101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4F5057"/>
                </a:solidFill>
                <a:latin typeface="Arial Bold"/>
              </a:rPr>
              <a:t>800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523815" y="2157454"/>
            <a:ext cx="859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4F5057"/>
                </a:solidFill>
                <a:latin typeface="Arial Bold"/>
              </a:rPr>
              <a:t>45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0395500" y="2948913"/>
            <a:ext cx="859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4F5057"/>
                </a:solidFill>
                <a:latin typeface="Arial Bold"/>
              </a:rPr>
              <a:t>19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8473851" y="3853182"/>
            <a:ext cx="859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4F5057"/>
                </a:solidFill>
                <a:latin typeface="Arial Bold"/>
              </a:rPr>
              <a:t>103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0274051" y="4697646"/>
            <a:ext cx="859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4F5057"/>
                </a:solidFill>
                <a:latin typeface="Arial Bold"/>
              </a:rPr>
              <a:t>9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9892007" y="5130274"/>
            <a:ext cx="2326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Espèces d’amphibiens et reptiles –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soorten</a:t>
            </a:r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amfibieën</a:t>
            </a:r>
            <a:r>
              <a:rPr lang="fr-BE" sz="1400" dirty="0" smtClean="0">
                <a:solidFill>
                  <a:srgbClr val="4F5057"/>
                </a:solidFill>
                <a:latin typeface="Arial Bold"/>
              </a:rPr>
              <a:t> en </a:t>
            </a:r>
            <a:r>
              <a:rPr lang="fr-BE" sz="1400" dirty="0" err="1" smtClean="0">
                <a:solidFill>
                  <a:srgbClr val="4F5057"/>
                </a:solidFill>
                <a:latin typeface="Arial Bold"/>
              </a:rPr>
              <a:t>reptielen</a:t>
            </a:r>
            <a:endParaRPr lang="fr-BE" sz="1400" dirty="0">
              <a:solidFill>
                <a:srgbClr val="4F5057"/>
              </a:solidFill>
              <a:latin typeface="Arial Bold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8518152" y="612354"/>
            <a:ext cx="320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b="1" dirty="0" smtClean="0">
                <a:solidFill>
                  <a:srgbClr val="00799D"/>
                </a:solidFill>
                <a:latin typeface="Arial Bold"/>
              </a:rPr>
              <a:t>Biodiversité à Bruxelles</a:t>
            </a:r>
          </a:p>
          <a:p>
            <a:r>
              <a:rPr lang="fr-BE" sz="1800" dirty="0" smtClean="0">
                <a:solidFill>
                  <a:srgbClr val="00799D"/>
                </a:solidFill>
                <a:latin typeface="Arial Bold"/>
              </a:rPr>
              <a:t>Chiffres-clés</a:t>
            </a:r>
            <a:endParaRPr lang="fr-BE" sz="1800" dirty="0">
              <a:solidFill>
                <a:srgbClr val="00799D"/>
              </a:solidFill>
              <a:latin typeface="Arial Bold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9409955" y="1334175"/>
            <a:ext cx="31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b="1" dirty="0" err="1" smtClean="0">
                <a:solidFill>
                  <a:srgbClr val="77B726"/>
                </a:solidFill>
                <a:latin typeface="Arial Bold"/>
              </a:rPr>
              <a:t>Biodiversiteit</a:t>
            </a:r>
            <a:r>
              <a:rPr lang="fr-BE" sz="1800" b="1" dirty="0" smtClean="0">
                <a:solidFill>
                  <a:srgbClr val="77B726"/>
                </a:solidFill>
                <a:latin typeface="Arial Bold"/>
              </a:rPr>
              <a:t> in Brussel</a:t>
            </a:r>
          </a:p>
          <a:p>
            <a:r>
              <a:rPr lang="fr-BE" sz="1800" dirty="0" err="1" smtClean="0">
                <a:solidFill>
                  <a:srgbClr val="77B726"/>
                </a:solidFill>
                <a:latin typeface="Arial Bold"/>
              </a:rPr>
              <a:t>Kerncijfers</a:t>
            </a:r>
            <a:endParaRPr lang="fr-BE" sz="1800" dirty="0">
              <a:solidFill>
                <a:srgbClr val="77B726"/>
              </a:solidFill>
              <a:latin typeface="Arial Bold"/>
            </a:endParaRPr>
          </a:p>
        </p:txBody>
      </p:sp>
      <p:pic>
        <p:nvPicPr>
          <p:cNvPr id="1036" name="Picture 12" descr="http://www.environnement.brussels/sites/default/files/styles/content_page/public/user_files/images/pages/2014_cbe_oiseaux_0001.jpg?itok=rcVx3Zmx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61" y="3276650"/>
            <a:ext cx="35242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environnement.brussels/sites/default/files/styles/content_page/public/user_files/images/pages/2010_cbe_expo-biodiversite-2010_0029.jpg?itok=XPp8_Bd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19" y="5748511"/>
            <a:ext cx="3524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environnement.brussels/sites/default/files/styles/content_page/public/user_files/images/pages/2010_cfredericdemeuse_1-lucane-cerf-volant-reserve-de-kinsendael.jpg?itok=0PnAzRaY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3" y="5748511"/>
            <a:ext cx="3524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environnement.brussels/sites/default/files/styles/content_page/public/user_files/images/pages/14999688652_f8955be679_z.jpg?itok=PjnhBFEv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3" y="3276650"/>
            <a:ext cx="352425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1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Diversity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40" y="125548"/>
            <a:ext cx="2787204" cy="131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untoitpourlesabeilles.fr/blog/wp-content/uploads/2011/12/abeille-Fotolia_6093788_X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8271" b="2657"/>
          <a:stretch/>
        </p:blipFill>
        <p:spPr bwMode="auto">
          <a:xfrm>
            <a:off x="-1" y="3044839"/>
            <a:ext cx="5665539" cy="37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629" y="2097053"/>
            <a:ext cx="1286446" cy="9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92" y="1436387"/>
            <a:ext cx="1478658" cy="215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16" y="1404443"/>
            <a:ext cx="1482662" cy="196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40" y="3420666"/>
            <a:ext cx="2860643" cy="11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00" y="4540284"/>
            <a:ext cx="3313977" cy="127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136" y="108298"/>
            <a:ext cx="2775467" cy="186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637" y="5008427"/>
            <a:ext cx="2883025" cy="86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32" y="5796932"/>
            <a:ext cx="3065559" cy="11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75" y="6945652"/>
            <a:ext cx="3483472" cy="120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48" y="5900157"/>
            <a:ext cx="3026272" cy="22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50" y="4322015"/>
            <a:ext cx="2774430" cy="68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133" y="2030477"/>
            <a:ext cx="1397022" cy="22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26" y="3166447"/>
            <a:ext cx="1482917" cy="119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58" y="8155367"/>
            <a:ext cx="1480562" cy="97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123" y="8265732"/>
            <a:ext cx="1208791" cy="8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22" y="8218828"/>
            <a:ext cx="147560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76" y="8581806"/>
            <a:ext cx="1704206" cy="52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45059" y="133243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77B726"/>
                </a:solidFill>
              </a:rPr>
              <a:t>1 </a:t>
            </a:r>
            <a:r>
              <a:rPr lang="fr-BE" b="1" dirty="0" err="1" smtClean="0">
                <a:solidFill>
                  <a:srgbClr val="77B726"/>
                </a:solidFill>
              </a:rPr>
              <a:t>sp</a:t>
            </a:r>
            <a:r>
              <a:rPr lang="fr-BE" b="1" dirty="0" smtClean="0">
                <a:solidFill>
                  <a:srgbClr val="77B726"/>
                </a:solidFill>
              </a:rPr>
              <a:t>. / ~ 100 </a:t>
            </a:r>
            <a:r>
              <a:rPr lang="fr-BE" b="1" dirty="0" err="1" smtClean="0">
                <a:solidFill>
                  <a:srgbClr val="77B726"/>
                </a:solidFill>
              </a:rPr>
              <a:t>spp</a:t>
            </a:r>
            <a:r>
              <a:rPr lang="fr-BE" b="1" dirty="0" smtClean="0">
                <a:solidFill>
                  <a:srgbClr val="77B726"/>
                </a:solidFill>
              </a:rPr>
              <a:t>.</a:t>
            </a:r>
            <a:endParaRPr lang="fr-BE" b="1" dirty="0">
              <a:solidFill>
                <a:srgbClr val="77B726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449515" y="4385517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smtClean="0"/>
              <a:t>vs</a:t>
            </a:r>
            <a:endParaRPr lang="fr-BE" i="1" dirty="0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10950992" y="2455694"/>
            <a:ext cx="218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smtClean="0">
                <a:solidFill>
                  <a:schemeClr val="bg1">
                    <a:lumMod val="65000"/>
                  </a:schemeClr>
                </a:solidFill>
              </a:rPr>
              <a:t>© Nicolas Vereecken </a:t>
            </a:r>
            <a:endParaRPr lang="fr-B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7" y="324322"/>
            <a:ext cx="77151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Diversity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40" y="125548"/>
            <a:ext cx="2787204" cy="131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untoitpourlesabeilles.fr/blog/wp-content/uploads/2011/12/abeille-Fotolia_6093788_XS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8271" b="2657"/>
          <a:stretch/>
        </p:blipFill>
        <p:spPr bwMode="auto">
          <a:xfrm>
            <a:off x="-1" y="3044839"/>
            <a:ext cx="5665539" cy="37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629" y="2097053"/>
            <a:ext cx="1286446" cy="9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92" y="1436387"/>
            <a:ext cx="1478658" cy="215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16" y="1404443"/>
            <a:ext cx="1482662" cy="196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40" y="3420666"/>
            <a:ext cx="2860643" cy="11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00" y="4540284"/>
            <a:ext cx="3313977" cy="127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136" y="108298"/>
            <a:ext cx="2775467" cy="186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637" y="5008427"/>
            <a:ext cx="2883025" cy="86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32" y="5796932"/>
            <a:ext cx="3065559" cy="11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75" y="6945652"/>
            <a:ext cx="3483472" cy="120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48" y="5900157"/>
            <a:ext cx="3026272" cy="22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50" y="4322015"/>
            <a:ext cx="2774430" cy="68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133" y="2030477"/>
            <a:ext cx="1397022" cy="22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26" y="3166447"/>
            <a:ext cx="1482917" cy="119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58" y="8155367"/>
            <a:ext cx="1480562" cy="97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123" y="8265732"/>
            <a:ext cx="1208791" cy="8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22" y="8218828"/>
            <a:ext cx="147560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76" y="8581806"/>
            <a:ext cx="1704206" cy="52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45059" y="133243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77B726"/>
                </a:solidFill>
              </a:rPr>
              <a:t>1 </a:t>
            </a:r>
            <a:r>
              <a:rPr lang="fr-BE" b="1" dirty="0" err="1" smtClean="0">
                <a:solidFill>
                  <a:srgbClr val="77B726"/>
                </a:solidFill>
              </a:rPr>
              <a:t>sp</a:t>
            </a:r>
            <a:r>
              <a:rPr lang="fr-BE" b="1" dirty="0" smtClean="0">
                <a:solidFill>
                  <a:srgbClr val="77B726"/>
                </a:solidFill>
              </a:rPr>
              <a:t>. / ~ 100 </a:t>
            </a:r>
            <a:r>
              <a:rPr lang="fr-BE" b="1" dirty="0" err="1" smtClean="0">
                <a:solidFill>
                  <a:srgbClr val="77B726"/>
                </a:solidFill>
              </a:rPr>
              <a:t>spp</a:t>
            </a:r>
            <a:r>
              <a:rPr lang="fr-BE" b="1" dirty="0" smtClean="0">
                <a:solidFill>
                  <a:srgbClr val="77B726"/>
                </a:solidFill>
              </a:rPr>
              <a:t>.</a:t>
            </a:r>
            <a:endParaRPr lang="fr-BE" b="1" dirty="0">
              <a:solidFill>
                <a:srgbClr val="77B726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rot="16200000">
            <a:off x="10950992" y="2455694"/>
            <a:ext cx="218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smtClean="0">
                <a:solidFill>
                  <a:schemeClr val="bg1">
                    <a:lumMod val="65000"/>
                  </a:schemeClr>
                </a:solidFill>
              </a:rPr>
              <a:t>© Nicolas Vereecken </a:t>
            </a:r>
            <a:endParaRPr lang="fr-B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7" y="324322"/>
            <a:ext cx="77151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637216568"/>
              </p:ext>
            </p:extLst>
          </p:nvPr>
        </p:nvGraphicFramePr>
        <p:xfrm>
          <a:off x="1953528" y="719272"/>
          <a:ext cx="8889595" cy="766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  <p:extLst>
      <p:ext uri="{BB962C8B-B14F-4D97-AF65-F5344CB8AC3E}">
        <p14:creationId xmlns:p14="http://schemas.microsoft.com/office/powerpoint/2010/main" val="36935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Keystone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2641205" y="2268541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0"/>
                </a:schemeClr>
              </a:gs>
              <a:gs pos="80000">
                <a:schemeClr val="accent5">
                  <a:shade val="93000"/>
                  <a:satMod val="130000"/>
                  <a:alpha val="0"/>
                </a:schemeClr>
              </a:gs>
              <a:gs pos="100000">
                <a:schemeClr val="accent5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r>
              <a:rPr lang="fr-FR" sz="3200" dirty="0">
                <a:solidFill>
                  <a:srgbClr val="00799D"/>
                </a:solidFill>
              </a:rPr>
              <a:t>Programme Pesticides  </a:t>
            </a:r>
            <a:r>
              <a:rPr lang="fr-FR" sz="2000" i="1" dirty="0" err="1">
                <a:solidFill>
                  <a:srgbClr val="00799D"/>
                </a:solidFill>
              </a:rPr>
              <a:t>Pesticideprogramma</a:t>
            </a:r>
            <a:endParaRPr lang="fr-FR" sz="2000" i="1" dirty="0">
              <a:solidFill>
                <a:srgbClr val="00799D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449518" y="2196530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0"/>
                </a:schemeClr>
              </a:gs>
              <a:gs pos="80000">
                <a:schemeClr val="accent3">
                  <a:shade val="93000"/>
                  <a:satMod val="130000"/>
                  <a:alpha val="0"/>
                </a:schemeClr>
              </a:gs>
              <a:gs pos="100000">
                <a:schemeClr val="accent3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r"/>
            <a:r>
              <a:rPr lang="fr-FR" sz="3200" dirty="0">
                <a:solidFill>
                  <a:srgbClr val="77B726"/>
                </a:solidFill>
              </a:rPr>
              <a:t>       Plan Nature</a:t>
            </a:r>
          </a:p>
          <a:p>
            <a:pPr algn="r"/>
            <a:r>
              <a:rPr lang="fr-FR" i="1" dirty="0" err="1" smtClean="0">
                <a:solidFill>
                  <a:srgbClr val="77B726"/>
                </a:solidFill>
              </a:rPr>
              <a:t>Natuurplan</a:t>
            </a:r>
            <a:endParaRPr lang="fr-FR" i="1" dirty="0">
              <a:solidFill>
                <a:srgbClr val="77B726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4009358" y="4716810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0"/>
                </a:schemeClr>
              </a:gs>
              <a:gs pos="80000">
                <a:schemeClr val="accent6">
                  <a:shade val="93000"/>
                  <a:satMod val="130000"/>
                  <a:alpha val="0"/>
                </a:schemeClr>
              </a:gs>
              <a:gs pos="100000">
                <a:schemeClr val="accent6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Stratégie </a:t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Good Food-</a:t>
            </a:r>
            <a:r>
              <a:rPr lang="fr-FR" sz="2800" i="1" dirty="0" err="1">
                <a:solidFill>
                  <a:schemeClr val="accent6">
                    <a:lumMod val="75000"/>
                  </a:schemeClr>
                </a:solidFill>
              </a:rPr>
              <a:t>strategie</a:t>
            </a:r>
            <a:endParaRPr lang="fr-FR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097586" y="5076850"/>
            <a:ext cx="2736304" cy="158417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8833891" y="6589022"/>
            <a:ext cx="3217268" cy="1938991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 algn="ctr"/>
            <a:r>
              <a:rPr lang="fr-FR" dirty="0" smtClean="0"/>
              <a:t>Insectes auxiliaires - </a:t>
            </a:r>
            <a:r>
              <a:rPr lang="fr-FR" i="1" dirty="0" err="1" smtClean="0"/>
              <a:t>Hulpinsecten</a:t>
            </a:r>
            <a:endParaRPr lang="fr-FR" i="1" dirty="0" smtClean="0"/>
          </a:p>
          <a:p>
            <a:pPr algn="ctr"/>
            <a:r>
              <a:rPr lang="fr-FR" dirty="0" smtClean="0"/>
              <a:t>&amp;</a:t>
            </a:r>
            <a:endParaRPr lang="fr-FR" dirty="0"/>
          </a:p>
          <a:p>
            <a:pPr algn="ctr"/>
            <a:r>
              <a:rPr lang="fr-FR" dirty="0" smtClean="0"/>
              <a:t>‘Ennemis’ des cultures - </a:t>
            </a:r>
            <a:r>
              <a:rPr lang="fr-FR" i="1" dirty="0" err="1" smtClean="0"/>
              <a:t>Gewasplagen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60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Keystone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2641205" y="2268541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0"/>
                </a:schemeClr>
              </a:gs>
              <a:gs pos="80000">
                <a:schemeClr val="accent5">
                  <a:shade val="93000"/>
                  <a:satMod val="130000"/>
                  <a:alpha val="0"/>
                </a:schemeClr>
              </a:gs>
              <a:gs pos="100000">
                <a:schemeClr val="accent5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r>
              <a:rPr lang="fr-FR" sz="3200" dirty="0">
                <a:solidFill>
                  <a:srgbClr val="00799D"/>
                </a:solidFill>
              </a:rPr>
              <a:t>Programme Pesticides  </a:t>
            </a:r>
            <a:r>
              <a:rPr lang="fr-FR" sz="2000" i="1" dirty="0" err="1">
                <a:solidFill>
                  <a:srgbClr val="00799D"/>
                </a:solidFill>
              </a:rPr>
              <a:t>Pesticideprogramma</a:t>
            </a:r>
            <a:endParaRPr lang="fr-FR" sz="2000" i="1" dirty="0">
              <a:solidFill>
                <a:srgbClr val="00799D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449518" y="2196530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0"/>
                </a:schemeClr>
              </a:gs>
              <a:gs pos="80000">
                <a:schemeClr val="accent3">
                  <a:shade val="93000"/>
                  <a:satMod val="130000"/>
                  <a:alpha val="0"/>
                </a:schemeClr>
              </a:gs>
              <a:gs pos="100000">
                <a:schemeClr val="accent3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r"/>
            <a:r>
              <a:rPr lang="fr-FR" sz="3200" dirty="0">
                <a:solidFill>
                  <a:srgbClr val="77B726"/>
                </a:solidFill>
              </a:rPr>
              <a:t>       Plan Nature</a:t>
            </a:r>
          </a:p>
          <a:p>
            <a:pPr algn="r"/>
            <a:r>
              <a:rPr lang="fr-FR" i="1" dirty="0" err="1" smtClean="0">
                <a:solidFill>
                  <a:srgbClr val="77B726"/>
                </a:solidFill>
              </a:rPr>
              <a:t>Natuurplan</a:t>
            </a:r>
            <a:endParaRPr lang="fr-FR" i="1" dirty="0">
              <a:solidFill>
                <a:srgbClr val="77B726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4009358" y="4716810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0"/>
                </a:schemeClr>
              </a:gs>
              <a:gs pos="80000">
                <a:schemeClr val="accent6">
                  <a:shade val="93000"/>
                  <a:satMod val="130000"/>
                  <a:alpha val="0"/>
                </a:schemeClr>
              </a:gs>
              <a:gs pos="100000">
                <a:schemeClr val="accent6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Stratégie </a:t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Good Food-</a:t>
            </a:r>
            <a:r>
              <a:rPr lang="fr-FR" sz="2800" i="1" dirty="0" err="1">
                <a:solidFill>
                  <a:schemeClr val="accent6">
                    <a:lumMod val="75000"/>
                  </a:schemeClr>
                </a:solidFill>
              </a:rPr>
              <a:t>strategie</a:t>
            </a:r>
            <a:endParaRPr lang="fr-FR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 descr="Résultat de recherche d'images pour &quot;abeilles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73" y="3924722"/>
            <a:ext cx="2065412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BEES in the city</a:t>
            </a:r>
            <a:endParaRPr lang="fr-BE" dirty="0"/>
          </a:p>
        </p:txBody>
      </p:sp>
      <p:pic>
        <p:nvPicPr>
          <p:cNvPr id="5122" name="Picture 2" descr="K:\29_BIODIV\01_plan\01 RAPPORT NATURE\Archives\Synthese NARA\Mise en Page\Synthese NARA pour MEPage\FR\carte_II_2_1_percentagegroen_woonblok_BH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5" y="612354"/>
            <a:ext cx="7321723" cy="764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8185819" y="1116410"/>
            <a:ext cx="3888432" cy="2592288"/>
          </a:xfrm>
          <a:prstGeom prst="rect">
            <a:avLst/>
          </a:prstGeom>
          <a:noFill/>
          <a:ln/>
        </p:spPr>
        <p:txBody>
          <a:bodyPr lIns="0" tIns="0" rIns="0" bIns="0">
            <a:normAutofit/>
          </a:bodyPr>
          <a:lstStyle>
            <a:lvl1pPr marL="0" indent="0" algn="l" defTabSz="1219444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400" kern="1200">
                <a:solidFill>
                  <a:srgbClr val="4F505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798" indent="-381076" algn="l" defTabSz="12194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305" indent="-304861" algn="l" defTabSz="12194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4027" indent="-304861" algn="l" defTabSz="12194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749" indent="-304861" algn="l" defTabSz="121944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3471" indent="-304861" algn="l" defTabSz="12194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192" indent="-304861" algn="l" defTabSz="12194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914" indent="-304861" algn="l" defTabSz="12194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2636" indent="-304861" algn="l" defTabSz="12194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1800" b="1" dirty="0" smtClean="0"/>
              <a:t>161 km²</a:t>
            </a:r>
          </a:p>
          <a:p>
            <a:r>
              <a:rPr lang="en-US" altLang="fr-FR" sz="1800" b="1" dirty="0" smtClean="0"/>
              <a:t>19 municipalities</a:t>
            </a:r>
          </a:p>
          <a:p>
            <a:r>
              <a:rPr lang="en-US" altLang="fr-FR" sz="1800" b="1" dirty="0" smtClean="0"/>
              <a:t>1.100.000 inhabitants</a:t>
            </a:r>
          </a:p>
          <a:p>
            <a:r>
              <a:rPr lang="en-US" altLang="fr-FR" sz="1800" b="1" dirty="0" smtClean="0"/>
              <a:t>350.000 commuters</a:t>
            </a:r>
          </a:p>
          <a:p>
            <a:r>
              <a:rPr lang="en-US" altLang="fr-FR" sz="1800" b="1" dirty="0" smtClean="0"/>
              <a:t>Dense traffic infrastructure</a:t>
            </a:r>
            <a:r>
              <a:rPr lang="en-US" altLang="fr-FR" sz="1800" dirty="0" smtClean="0"/>
              <a:t> </a:t>
            </a:r>
          </a:p>
          <a:p>
            <a:r>
              <a:rPr lang="fr-BE" altLang="fr-FR" sz="1800" b="1" dirty="0" err="1" smtClean="0"/>
              <a:t>Situated</a:t>
            </a:r>
            <a:r>
              <a:rPr lang="fr-BE" altLang="fr-FR" sz="1800" b="1" dirty="0" smtClean="0"/>
              <a:t> </a:t>
            </a:r>
            <a:r>
              <a:rPr lang="fr-BE" altLang="fr-FR" sz="1800" b="1" dirty="0" err="1" smtClean="0"/>
              <a:t>along</a:t>
            </a:r>
            <a:r>
              <a:rPr lang="fr-BE" altLang="fr-FR" sz="1800" b="1" dirty="0" smtClean="0"/>
              <a:t> the river Senne</a:t>
            </a:r>
            <a:endParaRPr lang="fr-BE" altLang="fr-FR" sz="1800" b="1" dirty="0"/>
          </a:p>
        </p:txBody>
      </p:sp>
      <p:graphicFrame>
        <p:nvGraphicFramePr>
          <p:cNvPr id="4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106151"/>
              </p:ext>
            </p:extLst>
          </p:nvPr>
        </p:nvGraphicFramePr>
        <p:xfrm>
          <a:off x="4585419" y="4074041"/>
          <a:ext cx="9844398" cy="455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Étoile à 5 branches 6"/>
          <p:cNvSpPr/>
          <p:nvPr/>
        </p:nvSpPr>
        <p:spPr>
          <a:xfrm>
            <a:off x="4441403" y="4140746"/>
            <a:ext cx="216024" cy="222041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7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Pesticides</a:t>
            </a:r>
            <a:endParaRPr lang="fr-BE" dirty="0"/>
          </a:p>
        </p:txBody>
      </p:sp>
      <p:pic>
        <p:nvPicPr>
          <p:cNvPr id="1026" name="Picture 2" descr="http://www.blog-materiel-agricole.fr/wp-content/uploads/foto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3" y="1476450"/>
            <a:ext cx="6336704" cy="3181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i.rosselcdn.net/sites/default/files/imagecache/pagallery_450x300/2014/05/13/141438011_B972684404Z.1_20140513100140_000_GJB2EF7LN.1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" y="4644803"/>
            <a:ext cx="5954073" cy="37671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ciencepost.fr/wp-content/uploads/2015/03/herbicid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33" y="2479818"/>
            <a:ext cx="6172616" cy="4109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.skyrock.net/5671/93965671/pics/3252140666_1_3_ngFFFJ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595" y="4652001"/>
            <a:ext cx="977458" cy="12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èche vers le bas 13"/>
          <p:cNvSpPr/>
          <p:nvPr/>
        </p:nvSpPr>
        <p:spPr>
          <a:xfrm>
            <a:off x="5305502" y="6912769"/>
            <a:ext cx="1728193" cy="2124522"/>
          </a:xfrm>
          <a:prstGeom prst="downArrow">
            <a:avLst/>
          </a:prstGeom>
          <a:solidFill>
            <a:srgbClr val="77B726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 rot="10800000">
            <a:off x="8689878" y="7021069"/>
            <a:ext cx="1728193" cy="2124522"/>
          </a:xfrm>
          <a:prstGeom prst="downArrow">
            <a:avLst/>
          </a:prstGeom>
          <a:solidFill>
            <a:srgbClr val="77B726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241602" y="6877052"/>
            <a:ext cx="2880321" cy="120032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FR" dirty="0" smtClean="0">
                <a:solidFill>
                  <a:srgbClr val="00799D"/>
                </a:solidFill>
              </a:rPr>
              <a:t>Toxicité aigue et chronique – </a:t>
            </a:r>
            <a:r>
              <a:rPr lang="fr-FR" i="1" dirty="0" smtClean="0">
                <a:solidFill>
                  <a:srgbClr val="00799D"/>
                </a:solidFill>
              </a:rPr>
              <a:t>Acute en </a:t>
            </a:r>
            <a:r>
              <a:rPr lang="fr-FR" i="1" dirty="0" err="1" smtClean="0">
                <a:solidFill>
                  <a:srgbClr val="00799D"/>
                </a:solidFill>
              </a:rPr>
              <a:t>chronische</a:t>
            </a:r>
            <a:r>
              <a:rPr lang="fr-FR" i="1" dirty="0" smtClean="0">
                <a:solidFill>
                  <a:srgbClr val="00799D"/>
                </a:solidFill>
              </a:rPr>
              <a:t> </a:t>
            </a:r>
            <a:r>
              <a:rPr lang="fr-FR" i="1" dirty="0" err="1" smtClean="0">
                <a:solidFill>
                  <a:srgbClr val="00799D"/>
                </a:solidFill>
              </a:rPr>
              <a:t>toxiciteit</a:t>
            </a:r>
            <a:endParaRPr lang="fr-FR" i="1" dirty="0">
              <a:solidFill>
                <a:srgbClr val="00799D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553971" y="6842312"/>
            <a:ext cx="2880321" cy="1938991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FR" dirty="0" smtClean="0">
                <a:solidFill>
                  <a:srgbClr val="00799D"/>
                </a:solidFill>
              </a:rPr>
              <a:t>Végétation spontanée – </a:t>
            </a:r>
            <a:r>
              <a:rPr lang="fr-FR" i="1" dirty="0" err="1" smtClean="0">
                <a:solidFill>
                  <a:srgbClr val="00799D"/>
                </a:solidFill>
              </a:rPr>
              <a:t>spontane</a:t>
            </a:r>
            <a:r>
              <a:rPr lang="fr-FR" i="1" dirty="0" smtClean="0">
                <a:solidFill>
                  <a:srgbClr val="00799D"/>
                </a:solidFill>
              </a:rPr>
              <a:t> </a:t>
            </a:r>
            <a:r>
              <a:rPr lang="fr-FR" i="1" dirty="0" err="1" smtClean="0">
                <a:solidFill>
                  <a:srgbClr val="00799D"/>
                </a:solidFill>
              </a:rPr>
              <a:t>vegetatie</a:t>
            </a:r>
            <a:r>
              <a:rPr lang="fr-FR" i="1" dirty="0" smtClean="0">
                <a:solidFill>
                  <a:srgbClr val="00799D"/>
                </a:solidFill>
              </a:rPr>
              <a:t> </a:t>
            </a:r>
            <a:r>
              <a:rPr lang="fr-FR" dirty="0" smtClean="0">
                <a:solidFill>
                  <a:srgbClr val="00799D"/>
                </a:solidFill>
              </a:rPr>
              <a:t>(ressources - </a:t>
            </a:r>
            <a:r>
              <a:rPr lang="fr-FR" i="1" dirty="0" err="1" smtClean="0">
                <a:solidFill>
                  <a:srgbClr val="00799D"/>
                </a:solidFill>
              </a:rPr>
              <a:t>voedselbronnen</a:t>
            </a:r>
            <a:r>
              <a:rPr lang="fr-FR" dirty="0" smtClean="0">
                <a:solidFill>
                  <a:srgbClr val="00799D"/>
                </a:solidFill>
              </a:rPr>
              <a:t>)</a:t>
            </a:r>
            <a:endParaRPr lang="fr-FR" dirty="0">
              <a:solidFill>
                <a:srgbClr val="00799D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Pesticides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1652" y="2039683"/>
            <a:ext cx="2656874" cy="129592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5241" y="5787671"/>
            <a:ext cx="2565755" cy="15934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1006" y="4028931"/>
            <a:ext cx="2703671" cy="126394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497188" y="6101822"/>
            <a:ext cx="2416524" cy="35910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BE" sz="1700" dirty="0" err="1"/>
              <a:t>Thiamethoxam</a:t>
            </a:r>
            <a:endParaRPr lang="fr-BE" sz="17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85019" y="2836823"/>
            <a:ext cx="2544676" cy="35910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BE" sz="1700" dirty="0" err="1"/>
              <a:t>Clothianidine</a:t>
            </a:r>
            <a:endParaRPr lang="fr-BE" sz="17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903420" y="4296010"/>
            <a:ext cx="1550209" cy="35910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BE" sz="1700" dirty="0" err="1"/>
              <a:t>Imidacloprid</a:t>
            </a:r>
            <a:endParaRPr lang="fr-BE" sz="1700" dirty="0"/>
          </a:p>
        </p:txBody>
      </p:sp>
      <p:pic>
        <p:nvPicPr>
          <p:cNvPr id="29" name="Picture 2" descr="Résultat de recherche d'images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12" y="1750223"/>
            <a:ext cx="2576888" cy="127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5084841" y="3021490"/>
            <a:ext cx="2234627" cy="35910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BE" sz="1700" dirty="0" err="1"/>
              <a:t>Thiacloprid</a:t>
            </a:r>
            <a:endParaRPr lang="fr-BE" sz="1700" dirty="0"/>
          </a:p>
        </p:txBody>
      </p:sp>
      <p:pic>
        <p:nvPicPr>
          <p:cNvPr id="31" name="Picture 4" descr="Résultat de recherche d'images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85" y="3770649"/>
            <a:ext cx="2653005" cy="11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5089477" y="4932835"/>
            <a:ext cx="1927929" cy="35910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BE" sz="1700" dirty="0" err="1"/>
              <a:t>Acetamiprid</a:t>
            </a:r>
            <a:endParaRPr lang="fr-BE" sz="1700" dirty="0"/>
          </a:p>
        </p:txBody>
      </p:sp>
      <p:sp>
        <p:nvSpPr>
          <p:cNvPr id="3" name="AutoShape 2" descr="Résultat de recherche d'images pour &quot;interdiction&quot;"/>
          <p:cNvSpPr>
            <a:spLocks noChangeAspect="1" noChangeArrowheads="1"/>
          </p:cNvSpPr>
          <p:nvPr/>
        </p:nvSpPr>
        <p:spPr bwMode="auto">
          <a:xfrm>
            <a:off x="155575" y="-2833684"/>
            <a:ext cx="5905500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5" name="Picture 2" descr="https://upload.wikimedia.org/wikipedia/commons/thumb/0/04/Glyphosate.svg/250px-Glyphosate.svg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37" y="2073287"/>
            <a:ext cx="3081588" cy="12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9558200" y="3121258"/>
            <a:ext cx="2544676" cy="35910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BE" sz="1700" dirty="0"/>
              <a:t>Glyphosate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  <p:sp>
        <p:nvSpPr>
          <p:cNvPr id="22" name="Flèche vers le bas 21"/>
          <p:cNvSpPr/>
          <p:nvPr/>
        </p:nvSpPr>
        <p:spPr>
          <a:xfrm>
            <a:off x="5305502" y="6912769"/>
            <a:ext cx="1728193" cy="2124522"/>
          </a:xfrm>
          <a:prstGeom prst="downArrow">
            <a:avLst/>
          </a:prstGeom>
          <a:solidFill>
            <a:srgbClr val="77B726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 rot="10800000">
            <a:off x="8689878" y="7021069"/>
            <a:ext cx="1728193" cy="2124522"/>
          </a:xfrm>
          <a:prstGeom prst="downArrow">
            <a:avLst/>
          </a:prstGeom>
          <a:solidFill>
            <a:srgbClr val="77B726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241602" y="6877052"/>
            <a:ext cx="2880321" cy="120032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FR" dirty="0" smtClean="0">
                <a:solidFill>
                  <a:srgbClr val="00799D"/>
                </a:solidFill>
              </a:rPr>
              <a:t>Toxicité aigue et chronique – </a:t>
            </a:r>
            <a:r>
              <a:rPr lang="fr-FR" i="1" dirty="0" smtClean="0">
                <a:solidFill>
                  <a:srgbClr val="00799D"/>
                </a:solidFill>
              </a:rPr>
              <a:t>Acute en </a:t>
            </a:r>
            <a:r>
              <a:rPr lang="fr-FR" i="1" dirty="0" err="1" smtClean="0">
                <a:solidFill>
                  <a:srgbClr val="00799D"/>
                </a:solidFill>
              </a:rPr>
              <a:t>chronische</a:t>
            </a:r>
            <a:r>
              <a:rPr lang="fr-FR" i="1" dirty="0" smtClean="0">
                <a:solidFill>
                  <a:srgbClr val="00799D"/>
                </a:solidFill>
              </a:rPr>
              <a:t> </a:t>
            </a:r>
            <a:r>
              <a:rPr lang="fr-FR" i="1" dirty="0" err="1" smtClean="0">
                <a:solidFill>
                  <a:srgbClr val="00799D"/>
                </a:solidFill>
              </a:rPr>
              <a:t>toxiciteit</a:t>
            </a:r>
            <a:endParaRPr lang="fr-FR" i="1" dirty="0">
              <a:solidFill>
                <a:srgbClr val="00799D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553971" y="6842312"/>
            <a:ext cx="2880321" cy="1938991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r>
              <a:rPr lang="fr-FR" dirty="0" smtClean="0">
                <a:solidFill>
                  <a:srgbClr val="00799D"/>
                </a:solidFill>
              </a:rPr>
              <a:t>Végétation spontanée – </a:t>
            </a:r>
            <a:r>
              <a:rPr lang="fr-FR" i="1" dirty="0" err="1" smtClean="0">
                <a:solidFill>
                  <a:srgbClr val="00799D"/>
                </a:solidFill>
              </a:rPr>
              <a:t>spontane</a:t>
            </a:r>
            <a:r>
              <a:rPr lang="fr-FR" i="1" dirty="0" smtClean="0">
                <a:solidFill>
                  <a:srgbClr val="00799D"/>
                </a:solidFill>
              </a:rPr>
              <a:t> </a:t>
            </a:r>
            <a:r>
              <a:rPr lang="fr-FR" i="1" dirty="0" err="1" smtClean="0">
                <a:solidFill>
                  <a:srgbClr val="00799D"/>
                </a:solidFill>
              </a:rPr>
              <a:t>vegetatie</a:t>
            </a:r>
            <a:r>
              <a:rPr lang="fr-FR" i="1" dirty="0" smtClean="0">
                <a:solidFill>
                  <a:srgbClr val="00799D"/>
                </a:solidFill>
              </a:rPr>
              <a:t> </a:t>
            </a:r>
            <a:r>
              <a:rPr lang="fr-FR" dirty="0" smtClean="0">
                <a:solidFill>
                  <a:srgbClr val="00799D"/>
                </a:solidFill>
              </a:rPr>
              <a:t>(ressources - </a:t>
            </a:r>
            <a:r>
              <a:rPr lang="fr-FR" i="1" dirty="0" err="1" smtClean="0">
                <a:solidFill>
                  <a:srgbClr val="00799D"/>
                </a:solidFill>
              </a:rPr>
              <a:t>voedselbronnen</a:t>
            </a:r>
            <a:r>
              <a:rPr lang="fr-FR" dirty="0" smtClean="0">
                <a:solidFill>
                  <a:srgbClr val="00799D"/>
                </a:solidFill>
              </a:rPr>
              <a:t>)</a:t>
            </a:r>
            <a:endParaRPr lang="fr-FR" dirty="0">
              <a:solidFill>
                <a:srgbClr val="007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Into</a:t>
            </a:r>
            <a:r>
              <a:rPr lang="fr-BE" dirty="0" smtClean="0"/>
              <a:t> the </a:t>
            </a:r>
            <a:r>
              <a:rPr lang="fr-BE" dirty="0" err="1" smtClean="0"/>
              <a:t>wild</a:t>
            </a:r>
            <a:r>
              <a:rPr lang="fr-BE" dirty="0" smtClean="0"/>
              <a:t>(</a:t>
            </a:r>
            <a:r>
              <a:rPr lang="fr-BE" dirty="0" err="1" smtClean="0"/>
              <a:t>ish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t="12469" r="-100" b="7513"/>
          <a:stretch/>
        </p:blipFill>
        <p:spPr bwMode="auto">
          <a:xfrm>
            <a:off x="720000" y="2160000"/>
            <a:ext cx="10680000" cy="64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327323" y="1260426"/>
            <a:ext cx="880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77B726"/>
                </a:solidFill>
              </a:rPr>
              <a:t>Accompagner à la transition du paysage </a:t>
            </a:r>
            <a:r>
              <a:rPr lang="fr-BE" b="1" dirty="0" smtClean="0">
                <a:solidFill>
                  <a:srgbClr val="77B726"/>
                </a:solidFill>
              </a:rPr>
              <a:t>urbain </a:t>
            </a:r>
            <a:endParaRPr lang="fr-BE" b="1" dirty="0">
              <a:solidFill>
                <a:srgbClr val="77B726"/>
              </a:solidFill>
            </a:endParaRPr>
          </a:p>
          <a:p>
            <a:r>
              <a:rPr lang="nl-NL" i="1" dirty="0" smtClean="0">
                <a:solidFill>
                  <a:srgbClr val="77B726"/>
                </a:solidFill>
              </a:rPr>
              <a:t>Begeleiden </a:t>
            </a:r>
            <a:r>
              <a:rPr lang="nl-NL" i="1" dirty="0">
                <a:solidFill>
                  <a:srgbClr val="77B726"/>
                </a:solidFill>
              </a:rPr>
              <a:t>van de transitie van het </a:t>
            </a:r>
            <a:r>
              <a:rPr lang="nl-NL" i="1" dirty="0" smtClean="0">
                <a:solidFill>
                  <a:srgbClr val="77B726"/>
                </a:solidFill>
              </a:rPr>
              <a:t>stedelijk </a:t>
            </a:r>
            <a:r>
              <a:rPr lang="nl-NL" i="1" dirty="0">
                <a:solidFill>
                  <a:srgbClr val="77B726"/>
                </a:solidFill>
              </a:rPr>
              <a:t>landschap </a:t>
            </a:r>
          </a:p>
          <a:p>
            <a:endParaRPr lang="fr-BE" b="1" dirty="0">
              <a:solidFill>
                <a:srgbClr val="77B726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Into</a:t>
            </a:r>
            <a:r>
              <a:rPr lang="fr-BE" dirty="0" smtClean="0"/>
              <a:t> the </a:t>
            </a:r>
            <a:r>
              <a:rPr lang="fr-BE" dirty="0" err="1" smtClean="0"/>
              <a:t>wild</a:t>
            </a:r>
            <a:r>
              <a:rPr lang="fr-BE" dirty="0" smtClean="0"/>
              <a:t>(</a:t>
            </a:r>
            <a:r>
              <a:rPr lang="fr-BE" dirty="0" err="1" smtClean="0"/>
              <a:t>ish</a:t>
            </a:r>
            <a:r>
              <a:rPr lang="fr-BE" dirty="0" smtClean="0"/>
              <a:t>)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2275" y="2052515"/>
            <a:ext cx="4089600" cy="22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55" y="2052514"/>
            <a:ext cx="3950609" cy="703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" y="2052514"/>
            <a:ext cx="3950609" cy="703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Résultat de recherche d'images pour &quot;belles de bitume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6" y="4428778"/>
            <a:ext cx="4089379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327323" y="1260426"/>
            <a:ext cx="880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77B726"/>
                </a:solidFill>
              </a:rPr>
              <a:t>Sensibiliser les Bruxellois à la flore spontanée</a:t>
            </a:r>
          </a:p>
          <a:p>
            <a:r>
              <a:rPr lang="nl-NL" i="1" dirty="0">
                <a:solidFill>
                  <a:srgbClr val="77B726"/>
                </a:solidFill>
              </a:rPr>
              <a:t>Bewustmaken van de Brusselaars voor spontane plantengroei </a:t>
            </a:r>
          </a:p>
          <a:p>
            <a:endParaRPr lang="fr-BE" b="1" dirty="0">
              <a:solidFill>
                <a:srgbClr val="77B726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  <p:pic>
        <p:nvPicPr>
          <p:cNvPr id="12290" name="Picture 2" descr="Résultat de recherche d'images pour &quot;belles de bitume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11" y="6805493"/>
            <a:ext cx="4089600" cy="23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1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5101" y="8029178"/>
            <a:ext cx="12529392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Into</a:t>
            </a:r>
            <a:r>
              <a:rPr lang="fr-BE" dirty="0" smtClean="0"/>
              <a:t> the </a:t>
            </a:r>
            <a:r>
              <a:rPr lang="fr-BE" dirty="0" err="1" smtClean="0"/>
              <a:t>wild</a:t>
            </a:r>
            <a:r>
              <a:rPr lang="fr-BE" dirty="0" smtClean="0"/>
              <a:t>(</a:t>
            </a:r>
            <a:r>
              <a:rPr lang="fr-BE" dirty="0" err="1" smtClean="0"/>
              <a:t>ish</a:t>
            </a:r>
            <a:r>
              <a:rPr lang="fr-BE" dirty="0" smtClean="0"/>
              <a:t>)</a:t>
            </a:r>
            <a:endParaRPr lang="fr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07" y="1620466"/>
            <a:ext cx="8784976" cy="58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04" y="8343029"/>
            <a:ext cx="7017363" cy="86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5" y="8409509"/>
            <a:ext cx="3740504" cy="6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39" y="8107609"/>
            <a:ext cx="1335565" cy="114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89644" y="7513317"/>
            <a:ext cx="435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799D"/>
                </a:solidFill>
              </a:rPr>
              <a:t>www.bellesdemarue.brussels</a:t>
            </a:r>
            <a:endParaRPr lang="fr-BE" b="1" dirty="0">
              <a:solidFill>
                <a:srgbClr val="007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5101" y="8029178"/>
            <a:ext cx="12529392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Into</a:t>
            </a:r>
            <a:r>
              <a:rPr lang="fr-BE" dirty="0" smtClean="0"/>
              <a:t> the </a:t>
            </a:r>
            <a:r>
              <a:rPr lang="fr-BE" dirty="0" err="1" smtClean="0"/>
              <a:t>wild</a:t>
            </a:r>
            <a:r>
              <a:rPr lang="fr-BE" dirty="0" smtClean="0"/>
              <a:t>(</a:t>
            </a:r>
            <a:r>
              <a:rPr lang="fr-BE" dirty="0" err="1" smtClean="0"/>
              <a:t>ish</a:t>
            </a:r>
            <a:r>
              <a:rPr lang="fr-BE" dirty="0" smtClean="0"/>
              <a:t>)</a:t>
            </a:r>
            <a:endParaRPr lang="fr-B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04" y="8343029"/>
            <a:ext cx="7017363" cy="86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5" y="8409509"/>
            <a:ext cx="3740504" cy="6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39" y="8107609"/>
            <a:ext cx="1335565" cy="114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07" y="1633647"/>
            <a:ext cx="8784976" cy="610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89644" y="7513317"/>
            <a:ext cx="435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799D"/>
                </a:solidFill>
              </a:rPr>
              <a:t>www.bellesdemarue.brussels</a:t>
            </a:r>
            <a:endParaRPr lang="fr-BE" b="1" dirty="0">
              <a:solidFill>
                <a:srgbClr val="007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Into</a:t>
            </a:r>
            <a:r>
              <a:rPr lang="fr-BE" dirty="0"/>
              <a:t> the </a:t>
            </a:r>
            <a:r>
              <a:rPr lang="fr-BE" dirty="0" err="1"/>
              <a:t>wild</a:t>
            </a:r>
            <a:r>
              <a:rPr lang="fr-BE" dirty="0"/>
              <a:t>(</a:t>
            </a:r>
            <a:r>
              <a:rPr lang="fr-BE" dirty="0" err="1"/>
              <a:t>ish</a:t>
            </a:r>
            <a:r>
              <a:rPr lang="fr-BE" dirty="0"/>
              <a:t>)</a:t>
            </a:r>
          </a:p>
        </p:txBody>
      </p:sp>
      <p:pic>
        <p:nvPicPr>
          <p:cNvPr id="5122" name="Picture 2" descr="Résultat de recherche d'images pour &quot;fleurissement urbain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7812"/>
          <a:stretch/>
        </p:blipFill>
        <p:spPr bwMode="auto">
          <a:xfrm>
            <a:off x="938530" y="2283523"/>
            <a:ext cx="513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ésultat de recherche d'images pour &quot;fleurissement urbain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462" r="4959" b="-462"/>
          <a:stretch/>
        </p:blipFill>
        <p:spPr bwMode="auto">
          <a:xfrm>
            <a:off x="938530" y="5729886"/>
            <a:ext cx="513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ésultat de recherche d'images pour &quot;fleurissement urbain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/>
        </p:blipFill>
        <p:spPr bwMode="auto">
          <a:xfrm>
            <a:off x="6080155" y="2305588"/>
            <a:ext cx="513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ésultat de recherche d'images pour &quot;fleurissement urbain pelargonium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r="1372" b="11807"/>
          <a:stretch/>
        </p:blipFill>
        <p:spPr bwMode="auto">
          <a:xfrm>
            <a:off x="6080155" y="5725588"/>
            <a:ext cx="513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45059" y="1425983"/>
            <a:ext cx="880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77B726"/>
                </a:solidFill>
              </a:rPr>
              <a:t>Modifier les standards du </a:t>
            </a:r>
            <a:r>
              <a:rPr lang="fr-BE" b="1" dirty="0" smtClean="0">
                <a:solidFill>
                  <a:srgbClr val="77B726"/>
                </a:solidFill>
              </a:rPr>
              <a:t>fleurissement en espace public</a:t>
            </a:r>
          </a:p>
          <a:p>
            <a:r>
              <a:rPr lang="nl-NL" i="1" dirty="0">
                <a:solidFill>
                  <a:srgbClr val="77B726"/>
                </a:solidFill>
              </a:rPr>
              <a:t>Veranderen van de normen van de </a:t>
            </a:r>
            <a:r>
              <a:rPr lang="nl-NL" i="1" dirty="0" smtClean="0">
                <a:solidFill>
                  <a:srgbClr val="77B726"/>
                </a:solidFill>
              </a:rPr>
              <a:t>gemeentelijke </a:t>
            </a:r>
            <a:r>
              <a:rPr lang="nl-NL" i="1" dirty="0" err="1">
                <a:solidFill>
                  <a:srgbClr val="77B726"/>
                </a:solidFill>
              </a:rPr>
              <a:t>bebloeming</a:t>
            </a:r>
            <a:r>
              <a:rPr lang="nl-NL" i="1" dirty="0">
                <a:solidFill>
                  <a:srgbClr val="77B726"/>
                </a:solidFill>
              </a:rPr>
              <a:t> </a:t>
            </a:r>
          </a:p>
          <a:p>
            <a:r>
              <a:rPr lang="fr-BE" b="1" dirty="0" smtClean="0">
                <a:solidFill>
                  <a:srgbClr val="77B726"/>
                </a:solidFill>
              </a:rPr>
              <a:t> </a:t>
            </a:r>
            <a:endParaRPr lang="fr-BE" b="1" dirty="0">
              <a:solidFill>
                <a:srgbClr val="77B726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Pesticides </a:t>
            </a:r>
            <a:br>
              <a:rPr lang="fr-FR" dirty="0" smtClean="0"/>
            </a:br>
            <a:r>
              <a:rPr lang="fr-FR" dirty="0" smtClean="0"/>
              <a:t>&gt;&lt; </a:t>
            </a:r>
            <a:r>
              <a:rPr lang="fr-FR" dirty="0" err="1" smtClean="0"/>
              <a:t>Pollinators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27259" y="2537721"/>
            <a:ext cx="5806432" cy="6035665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77B726"/>
                </a:solidFill>
              </a:rPr>
              <a:t>Protéger les insectes pollinisateurs </a:t>
            </a:r>
          </a:p>
          <a:p>
            <a:r>
              <a:rPr lang="fr-FR" i="1" dirty="0" err="1" smtClean="0">
                <a:solidFill>
                  <a:srgbClr val="77B726"/>
                </a:solidFill>
              </a:rPr>
              <a:t>Beschermen</a:t>
            </a:r>
            <a:r>
              <a:rPr lang="fr-FR" i="1" dirty="0" smtClean="0">
                <a:solidFill>
                  <a:srgbClr val="77B726"/>
                </a:solidFill>
              </a:rPr>
              <a:t> van </a:t>
            </a:r>
            <a:r>
              <a:rPr lang="fr-FR" i="1" dirty="0" err="1" smtClean="0">
                <a:solidFill>
                  <a:srgbClr val="77B726"/>
                </a:solidFill>
              </a:rPr>
              <a:t>bestuivende</a:t>
            </a:r>
            <a:r>
              <a:rPr lang="fr-FR" i="1" dirty="0" smtClean="0">
                <a:solidFill>
                  <a:srgbClr val="77B726"/>
                </a:solidFill>
              </a:rPr>
              <a:t> </a:t>
            </a:r>
            <a:r>
              <a:rPr lang="fr-FR" i="1" dirty="0" err="1" smtClean="0">
                <a:solidFill>
                  <a:srgbClr val="77B726"/>
                </a:solidFill>
              </a:rPr>
              <a:t>insecten</a:t>
            </a:r>
            <a:endParaRPr lang="fr-FR" i="1" dirty="0" smtClean="0">
              <a:solidFill>
                <a:srgbClr val="77B726"/>
              </a:solidFill>
            </a:endParaRPr>
          </a:p>
          <a:p>
            <a:endParaRPr lang="fr-FR" b="1" dirty="0" smtClean="0">
              <a:solidFill>
                <a:srgbClr val="77B726"/>
              </a:solidFill>
            </a:endParaRPr>
          </a:p>
          <a:p>
            <a:r>
              <a:rPr lang="fr-FR" b="1" dirty="0" smtClean="0"/>
              <a:t>Recensement (participatif ?) des </a:t>
            </a:r>
            <a:r>
              <a:rPr lang="fr-FR" b="1" dirty="0"/>
              <a:t>grandes </a:t>
            </a:r>
            <a:r>
              <a:rPr lang="fr-FR" b="1" dirty="0" smtClean="0"/>
              <a:t>bourgades en espaces publics </a:t>
            </a:r>
            <a:r>
              <a:rPr lang="fr-FR" dirty="0" smtClean="0"/>
              <a:t>-  </a:t>
            </a:r>
            <a:r>
              <a:rPr lang="fr-FR" i="1" dirty="0" smtClean="0"/>
              <a:t>(</a:t>
            </a:r>
            <a:r>
              <a:rPr lang="fr-FR" i="1" dirty="0" err="1" smtClean="0"/>
              <a:t>participatieve</a:t>
            </a:r>
            <a:r>
              <a:rPr lang="fr-FR" i="1" dirty="0" smtClean="0"/>
              <a:t> ?) </a:t>
            </a:r>
            <a:r>
              <a:rPr lang="nl-NL" i="1" dirty="0" smtClean="0"/>
              <a:t>inventarisatie </a:t>
            </a:r>
            <a:r>
              <a:rPr lang="nl-NL" i="1" dirty="0"/>
              <a:t>van de grote bijennesten in de grond die </a:t>
            </a:r>
            <a:r>
              <a:rPr lang="nl-NL" i="1" dirty="0" smtClean="0"/>
              <a:t>aanwezig </a:t>
            </a:r>
            <a:r>
              <a:rPr lang="nl-NL" i="1" dirty="0"/>
              <a:t>zijn in openbare </a:t>
            </a:r>
            <a:r>
              <a:rPr lang="nl-NL" i="1" dirty="0" smtClean="0"/>
              <a:t>ruimten</a:t>
            </a:r>
          </a:p>
          <a:p>
            <a:endParaRPr lang="fr-FR" i="1" dirty="0"/>
          </a:p>
          <a:p>
            <a:r>
              <a:rPr lang="fr-FR" b="1" dirty="0" smtClean="0"/>
              <a:t>Nouvelles mesures règlementaires </a:t>
            </a:r>
            <a:r>
              <a:rPr lang="fr-FR" dirty="0" smtClean="0"/>
              <a:t>(si nécessaire) - </a:t>
            </a:r>
            <a:r>
              <a:rPr lang="fr-BE" i="1" dirty="0" err="1"/>
              <a:t>nieuwe</a:t>
            </a:r>
            <a:r>
              <a:rPr lang="fr-BE" i="1" dirty="0"/>
              <a:t> </a:t>
            </a:r>
            <a:r>
              <a:rPr lang="fr-BE" i="1" dirty="0" err="1"/>
              <a:t>regelgevende</a:t>
            </a:r>
            <a:r>
              <a:rPr lang="fr-BE" i="1" dirty="0"/>
              <a:t> </a:t>
            </a:r>
            <a:r>
              <a:rPr lang="fr-BE" i="1" dirty="0" err="1" smtClean="0"/>
              <a:t>maatregelen</a:t>
            </a:r>
            <a:r>
              <a:rPr lang="fr-BE" i="1" dirty="0" smtClean="0"/>
              <a:t> (indien </a:t>
            </a:r>
            <a:r>
              <a:rPr lang="fr-BE" i="1" dirty="0" err="1" smtClean="0"/>
              <a:t>nodig</a:t>
            </a:r>
            <a:r>
              <a:rPr lang="fr-BE" i="1" dirty="0" smtClean="0"/>
              <a:t>)</a:t>
            </a:r>
            <a:endParaRPr lang="fr-BE" i="1" dirty="0"/>
          </a:p>
          <a:p>
            <a:pPr marL="342900" indent="-342900">
              <a:buFontTx/>
              <a:buChar char="-"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1" y="428801"/>
            <a:ext cx="2346317" cy="107001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16" y="2268538"/>
            <a:ext cx="4488954" cy="298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45" y="5436890"/>
            <a:ext cx="446449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9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Agriculture</a:t>
            </a:r>
            <a:endParaRPr lang="fr-BE" dirty="0"/>
          </a:p>
        </p:txBody>
      </p:sp>
      <p:pic>
        <p:nvPicPr>
          <p:cNvPr id="2050" name="Picture 2" descr="Résultat de recherche d'images pour &quot;agriculture bruxelle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b="12485"/>
          <a:stretch/>
        </p:blipFill>
        <p:spPr bwMode="auto">
          <a:xfrm>
            <a:off x="-23093" y="3852714"/>
            <a:ext cx="6241600" cy="351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s.rosselcdn.net/sites/default/files/imagecache/475x317/2013/12/10/2134596858_B971587120Z.1_20131210203918_000_GJE1KUBQ7.1-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7"/>
          <a:stretch/>
        </p:blipFill>
        <p:spPr bwMode="auto">
          <a:xfrm>
            <a:off x="6169595" y="3852714"/>
            <a:ext cx="624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ésultat de recherche d'images pour &quot;good food bruxelles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987" y="180306"/>
            <a:ext cx="2304678" cy="23046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3" y="36290"/>
            <a:ext cx="12171555" cy="842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47" y="4716810"/>
            <a:ext cx="2906416" cy="44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8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Park van Woluwe Gedifferentieerd Beheer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195" y="-21370"/>
            <a:ext cx="14836833" cy="9769311"/>
          </a:xfrm>
          <a:prstGeom prst="rect">
            <a:avLst/>
          </a:prstGeom>
          <a:noFill/>
          <a:ln w="9525">
            <a:solidFill>
              <a:srgbClr val="BEDC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261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1124" y="2484562"/>
            <a:ext cx="13479046" cy="619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Agriculture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5" y="5847209"/>
            <a:ext cx="6054246" cy="110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8"/>
          <a:stretch/>
        </p:blipFill>
        <p:spPr bwMode="auto">
          <a:xfrm>
            <a:off x="408955" y="7158799"/>
            <a:ext cx="6054246" cy="108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1" y="2545342"/>
            <a:ext cx="4644182" cy="26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723" y="2556570"/>
            <a:ext cx="3974373" cy="288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73" y="5866863"/>
            <a:ext cx="6654348" cy="108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61" y="7165082"/>
            <a:ext cx="6892056" cy="119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ésultat de recherche d'images pour &quot;good food bruxelle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61" y="828378"/>
            <a:ext cx="2304678" cy="23046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9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Nature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/>
          <a:stretch/>
        </p:blipFill>
        <p:spPr bwMode="auto">
          <a:xfrm>
            <a:off x="-79683" y="1899657"/>
            <a:ext cx="12260120" cy="66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2931" y="1908498"/>
            <a:ext cx="106571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Améliorer l’accès des Bruxellois à la nature </a:t>
            </a:r>
            <a:endParaRPr lang="fr-FR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Consolider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le maillage vert régional </a:t>
            </a:r>
            <a:endParaRPr lang="fr-FR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Intégrer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les enjeux nature dans les plans et projets </a:t>
            </a:r>
            <a:endParaRPr lang="fr-FR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Étendre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et renforcer la gestion écologique des espaces verts </a:t>
            </a:r>
            <a:endParaRPr lang="fr-FR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Concilier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accueil de la vie sauvage et développement urbain </a:t>
            </a:r>
            <a:endParaRPr lang="fr-FR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Sensibiliser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et mobiliser les Bruxellois en faveur de la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biodiversité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Améliorer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la gouvernance en matière de nature </a:t>
            </a:r>
            <a:endParaRPr lang="fr-B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931" y="5846286"/>
            <a:ext cx="1080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</a:t>
            </a:r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toegang van de Brusselaars tot de natuur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verbeteren</a:t>
            </a:r>
          </a:p>
          <a:p>
            <a:pPr marL="457200" indent="-457200"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Het </a:t>
            </a:r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gewestelijke groene netwerk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versterken</a:t>
            </a:r>
          </a:p>
          <a:p>
            <a:pPr marL="457200" indent="-457200"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</a:t>
            </a:r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uitdagingen op het vlak van natuur opnemen in de plannen 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projecten</a:t>
            </a:r>
          </a:p>
          <a:p>
            <a:pPr marL="457200" indent="-457200"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Het </a:t>
            </a:r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ecologisch beheer van de groene ruimten uitbreiden 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versterken</a:t>
            </a:r>
          </a:p>
          <a:p>
            <a:pPr marL="457200" indent="-457200"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Onthaal </a:t>
            </a:r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van wilde dieren en planten en stadsontwikkeling met elkaar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verzoenen</a:t>
            </a:r>
          </a:p>
          <a:p>
            <a:pPr marL="457200" indent="-457200"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De </a:t>
            </a:r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Brusselaars wakker schudden en mobiliseren voor natuur en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biodiversiteit</a:t>
            </a:r>
          </a:p>
          <a:p>
            <a:pPr marL="457200" indent="-457200">
              <a:buAutoNum type="arabicPeriod"/>
            </a:pP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Het </a:t>
            </a:r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bestuur inzake de natuur </a:t>
            </a:r>
            <a:r>
              <a:rPr lang="nl-NL" dirty="0" smtClean="0">
                <a:solidFill>
                  <a:schemeClr val="bg1">
                    <a:lumMod val="85000"/>
                  </a:schemeClr>
                </a:solidFill>
              </a:rPr>
              <a:t>verbeteren</a:t>
            </a:r>
          </a:p>
          <a:p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25"/>
          <a:stretch/>
        </p:blipFill>
        <p:spPr bwMode="auto">
          <a:xfrm>
            <a:off x="70690" y="324966"/>
            <a:ext cx="9411273" cy="849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778" y="4356770"/>
            <a:ext cx="2471465" cy="461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63" y="108298"/>
            <a:ext cx="2520279" cy="417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8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Nature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/>
          <a:stretch/>
        </p:blipFill>
        <p:spPr bwMode="auto">
          <a:xfrm>
            <a:off x="-79683" y="1899657"/>
            <a:ext cx="12260120" cy="66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2931" y="2052514"/>
            <a:ext cx="106571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85000"/>
                  </a:schemeClr>
                </a:solidFill>
              </a:rPr>
              <a:t>Prendre </a:t>
            </a:r>
            <a:r>
              <a:rPr lang="fr-BE" b="1" dirty="0">
                <a:solidFill>
                  <a:schemeClr val="bg1">
                    <a:lumMod val="85000"/>
                  </a:schemeClr>
                </a:solidFill>
              </a:rPr>
              <a:t>des Mesures de protection actives pour les espèces végétales et animales </a:t>
            </a:r>
            <a:r>
              <a:rPr lang="fr-BE" b="1" dirty="0" smtClean="0">
                <a:solidFill>
                  <a:schemeClr val="bg1">
                    <a:lumMod val="85000"/>
                  </a:schemeClr>
                </a:solidFill>
              </a:rPr>
              <a:t>patrimoniales</a:t>
            </a:r>
          </a:p>
          <a:p>
            <a:pPr marL="628650" indent="-628650"/>
            <a:endParaRPr lang="fr-BE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« Sans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attendre, Bruxelles Environnement mettra en place les dynamiques nécessaires à l’élaboration de plans d'action pour améliorer la conservation et la qualité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des habitats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 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(…) des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abeilles et autres pollinisateurs sauvages, en prenant compte de la cohabitation entre les populations sauvages et domestiques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. »</a:t>
            </a:r>
            <a:endParaRPr lang="fr-BE" dirty="0">
              <a:solidFill>
                <a:schemeClr val="bg1">
                  <a:lumMod val="85000"/>
                </a:schemeClr>
              </a:solidFill>
            </a:endParaRPr>
          </a:p>
          <a:p>
            <a:pPr marL="628650" indent="-628650"/>
            <a:endParaRPr lang="fr-B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931" y="5755694"/>
            <a:ext cx="108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i="1" dirty="0" smtClean="0">
                <a:solidFill>
                  <a:schemeClr val="bg2">
                    <a:lumMod val="90000"/>
                  </a:schemeClr>
                </a:solidFill>
              </a:rPr>
              <a:t>Actieve beschermingsmaatregelen treffen voor de planten- en dierensoorten die tot het erfgoed behoren</a:t>
            </a:r>
          </a:p>
          <a:p>
            <a:endParaRPr lang="nl-BE" b="1" i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nl-BE" i="1" dirty="0" smtClean="0">
                <a:solidFill>
                  <a:schemeClr val="bg2">
                    <a:lumMod val="90000"/>
                  </a:schemeClr>
                </a:solidFill>
              </a:rPr>
              <a:t>“Leefmilieu </a:t>
            </a:r>
            <a:r>
              <a:rPr lang="nl-BE" i="1" dirty="0">
                <a:solidFill>
                  <a:schemeClr val="bg2">
                    <a:lumMod val="90000"/>
                  </a:schemeClr>
                </a:solidFill>
              </a:rPr>
              <a:t>Brussel zal onverwijld voor de nodige dynamiek zorgen om actieplannen op te stellen ter verbetering van de instandhouding en de kwaliteit van de </a:t>
            </a:r>
            <a:r>
              <a:rPr lang="nl-BE" i="1" dirty="0" err="1">
                <a:solidFill>
                  <a:schemeClr val="bg2">
                    <a:lumMod val="90000"/>
                  </a:schemeClr>
                </a:solidFill>
              </a:rPr>
              <a:t>habitats</a:t>
            </a:r>
            <a:r>
              <a:rPr lang="nl-BE" i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nl-BE" i="1" dirty="0" smtClean="0">
                <a:solidFill>
                  <a:schemeClr val="bg2">
                    <a:lumMod val="90000"/>
                  </a:schemeClr>
                </a:solidFill>
              </a:rPr>
              <a:t>van(…) de </a:t>
            </a:r>
            <a:r>
              <a:rPr lang="nl-BE" i="1" dirty="0">
                <a:solidFill>
                  <a:schemeClr val="bg2">
                    <a:lumMod val="90000"/>
                  </a:schemeClr>
                </a:solidFill>
              </a:rPr>
              <a:t>bijen en andere wilde bestuivende insecten, waarbij rekening gehouden zal worden met het aspect van de cohabitatie tussen de wilde en de tamme populaties</a:t>
            </a:r>
            <a:r>
              <a:rPr lang="nl-BE" dirty="0" smtClean="0">
                <a:solidFill>
                  <a:schemeClr val="bg2">
                    <a:lumMod val="90000"/>
                  </a:schemeClr>
                </a:solidFill>
              </a:rPr>
              <a:t>.”</a:t>
            </a:r>
            <a:endParaRPr lang="fr-BE" dirty="0">
              <a:solidFill>
                <a:schemeClr val="bg2">
                  <a:lumMod val="90000"/>
                </a:schemeClr>
              </a:solidFill>
            </a:endParaRPr>
          </a:p>
          <a:p>
            <a:endParaRPr lang="nl-BE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fr-BE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Keystone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2641205" y="2268541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0"/>
                </a:schemeClr>
              </a:gs>
              <a:gs pos="80000">
                <a:schemeClr val="accent5">
                  <a:shade val="93000"/>
                  <a:satMod val="130000"/>
                  <a:alpha val="0"/>
                </a:schemeClr>
              </a:gs>
              <a:gs pos="100000">
                <a:schemeClr val="accent5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r>
              <a:rPr lang="fr-FR" sz="3200" dirty="0">
                <a:solidFill>
                  <a:srgbClr val="00799D"/>
                </a:solidFill>
              </a:rPr>
              <a:t>Programme Pesticides  </a:t>
            </a:r>
            <a:r>
              <a:rPr lang="fr-FR" sz="2000" i="1" dirty="0" err="1">
                <a:solidFill>
                  <a:srgbClr val="00799D"/>
                </a:solidFill>
              </a:rPr>
              <a:t>Pesticideprogramma</a:t>
            </a:r>
            <a:endParaRPr lang="fr-FR" sz="2000" i="1" dirty="0">
              <a:solidFill>
                <a:srgbClr val="00799D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449518" y="2196530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0"/>
                </a:schemeClr>
              </a:gs>
              <a:gs pos="80000">
                <a:schemeClr val="accent3">
                  <a:shade val="93000"/>
                  <a:satMod val="130000"/>
                  <a:alpha val="0"/>
                </a:schemeClr>
              </a:gs>
              <a:gs pos="100000">
                <a:schemeClr val="accent3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r"/>
            <a:r>
              <a:rPr lang="fr-FR" sz="3200" dirty="0">
                <a:solidFill>
                  <a:srgbClr val="77B726"/>
                </a:solidFill>
              </a:rPr>
              <a:t>       Plan Nature</a:t>
            </a:r>
          </a:p>
          <a:p>
            <a:pPr algn="r"/>
            <a:r>
              <a:rPr lang="fr-FR" i="1" dirty="0" err="1" smtClean="0">
                <a:solidFill>
                  <a:srgbClr val="77B726"/>
                </a:solidFill>
              </a:rPr>
              <a:t>Natuurplan</a:t>
            </a:r>
            <a:endParaRPr lang="fr-FR" i="1" dirty="0">
              <a:solidFill>
                <a:srgbClr val="77B726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4009358" y="4716810"/>
            <a:ext cx="4032449" cy="4032448"/>
          </a:xfrm>
          <a:prstGeom prst="ellipse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0"/>
                </a:schemeClr>
              </a:gs>
              <a:gs pos="80000">
                <a:schemeClr val="accent6">
                  <a:shade val="93000"/>
                  <a:satMod val="130000"/>
                  <a:alpha val="0"/>
                </a:schemeClr>
              </a:gs>
              <a:gs pos="100000">
                <a:schemeClr val="accent6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Stratégie </a:t>
            </a:r>
            <a:br>
              <a:rPr lang="fr-FR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Good Food-</a:t>
            </a:r>
            <a:r>
              <a:rPr lang="fr-FR" sz="2800" i="1" dirty="0" err="1">
                <a:solidFill>
                  <a:schemeClr val="accent6">
                    <a:lumMod val="75000"/>
                  </a:schemeClr>
                </a:solidFill>
              </a:rPr>
              <a:t>strategie</a:t>
            </a:r>
            <a:endParaRPr lang="fr-FR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 descr="Résultat de recherche d'images pour &quot;abeilles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73" y="3924722"/>
            <a:ext cx="2065412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Towards</a:t>
            </a:r>
            <a:r>
              <a:rPr lang="fr-FR" dirty="0" smtClean="0"/>
              <a:t> an action plan</a:t>
            </a:r>
            <a:endParaRPr lang="fr-FR" dirty="0"/>
          </a:p>
        </p:txBody>
      </p:sp>
      <p:pic>
        <p:nvPicPr>
          <p:cNvPr id="2050" name="Picture 2" descr="Résultat de recherche d'images pour &quot;abeilles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019" y="0"/>
            <a:ext cx="2065412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51" y="2005943"/>
            <a:ext cx="6889623" cy="6803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345059" y="1425983"/>
            <a:ext cx="880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77B726"/>
                </a:solidFill>
              </a:rPr>
              <a:t>Map</a:t>
            </a:r>
            <a:r>
              <a:rPr lang="fr-BE" b="1" dirty="0" smtClean="0">
                <a:solidFill>
                  <a:srgbClr val="77B726"/>
                </a:solidFill>
              </a:rPr>
              <a:t> of the </a:t>
            </a:r>
            <a:r>
              <a:rPr lang="fr-BE" b="1" dirty="0" err="1" smtClean="0">
                <a:solidFill>
                  <a:srgbClr val="77B726"/>
                </a:solidFill>
              </a:rPr>
              <a:t>problematique</a:t>
            </a:r>
            <a:endParaRPr lang="fr-BE" b="1" dirty="0">
              <a:solidFill>
                <a:srgbClr val="77B726"/>
              </a:solidFill>
            </a:endParaRPr>
          </a:p>
        </p:txBody>
      </p:sp>
      <p:pic>
        <p:nvPicPr>
          <p:cNvPr id="12" name="Picture 2" descr="K:\29_BIODIV\01_plan\01 RAPPORT NATURE\Archives\Synthese NARA\Mise en Page\Synthese NARA pour MEPage\FR\carte_II_2_1_percentagegroen_woonblok_BH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11" y="5299183"/>
            <a:ext cx="3373200" cy="3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6"/>
          <a:stretch/>
        </p:blipFill>
        <p:spPr bwMode="auto">
          <a:xfrm>
            <a:off x="8341011" y="2005944"/>
            <a:ext cx="3371468" cy="3174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0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550800" y="8132400"/>
            <a:ext cx="11641199" cy="914400"/>
          </a:xfrm>
        </p:spPr>
        <p:txBody>
          <a:bodyPr/>
          <a:lstStyle/>
          <a:p>
            <a:pPr lvl="0"/>
            <a:r>
              <a:rPr lang="fr-FR" dirty="0" smtClean="0">
                <a:solidFill>
                  <a:srgbClr val="008CAC"/>
                </a:solidFill>
                <a:latin typeface="Arial Bold"/>
                <a:ea typeface="Arial Bold"/>
                <a:cs typeface="Arial Bold"/>
                <a:sym typeface="Arial Bold"/>
              </a:rPr>
              <a:t>Julien Ruelle. </a:t>
            </a:r>
            <a:r>
              <a:rPr lang="fr-FR" dirty="0" smtClean="0">
                <a:latin typeface="Arial Bold"/>
                <a:ea typeface="Arial Bold"/>
                <a:cs typeface="Arial Bold"/>
                <a:sym typeface="Arial Bold"/>
              </a:rPr>
              <a:t>Mai 2017. Bruxelles Environnement, Division Espaces Verts.</a:t>
            </a:r>
            <a:endParaRPr lang="fr-FR" dirty="0"/>
          </a:p>
        </p:txBody>
      </p:sp>
      <p:pic>
        <p:nvPicPr>
          <p:cNvPr id="3" name="YG_3852-498-low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8" y="-13404"/>
            <a:ext cx="12206016" cy="7904048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images pour PPT bxlenv2015 6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997200"/>
            <a:ext cx="3302001" cy="1168400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Shape 110"/>
          <p:cNvSpPr/>
          <p:nvPr/>
        </p:nvSpPr>
        <p:spPr>
          <a:xfrm rot="16200000">
            <a:off x="-1493432" y="3974588"/>
            <a:ext cx="3248802" cy="2185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00" dirty="0">
                <a:solidFill>
                  <a:srgbClr val="FFFFFF"/>
                </a:solidFill>
              </a:rPr>
              <a:t>photo: Y. </a:t>
            </a:r>
            <a:r>
              <a:rPr sz="900" dirty="0" err="1">
                <a:solidFill>
                  <a:srgbClr val="FFFFFF"/>
                </a:solidFill>
              </a:rPr>
              <a:t>Glavie</a:t>
            </a:r>
            <a:r>
              <a:rPr sz="900" dirty="0">
                <a:solidFill>
                  <a:srgbClr val="FFFFFF"/>
                </a:solidFill>
              </a:rPr>
              <a:t> et </a:t>
            </a:r>
            <a:r>
              <a:rPr sz="900" dirty="0" err="1">
                <a:solidFill>
                  <a:srgbClr val="FFFFFF"/>
                </a:solidFill>
              </a:rPr>
              <a:t>Architectes</a:t>
            </a:r>
            <a:r>
              <a:rPr sz="900" dirty="0">
                <a:solidFill>
                  <a:srgbClr val="FFFFFF"/>
                </a:solidFill>
              </a:rPr>
              <a:t> : </a:t>
            </a:r>
            <a:r>
              <a:rPr sz="900" dirty="0" err="1">
                <a:solidFill>
                  <a:srgbClr val="FFFFFF"/>
                </a:solidFill>
              </a:rPr>
              <a:t>Cepezed</a:t>
            </a:r>
            <a:r>
              <a:rPr sz="900" dirty="0">
                <a:solidFill>
                  <a:srgbClr val="FFFFFF"/>
                </a:solidFill>
              </a:rPr>
              <a:t>/</a:t>
            </a:r>
            <a:r>
              <a:rPr sz="900" dirty="0" err="1">
                <a:solidFill>
                  <a:srgbClr val="FFFFFF"/>
                </a:solidFill>
              </a:rPr>
              <a:t>Samyn</a:t>
            </a:r>
            <a:r>
              <a:rPr sz="900" dirty="0">
                <a:solidFill>
                  <a:srgbClr val="FFFFFF"/>
                </a:solidFill>
              </a:rPr>
              <a:t> and Partners</a:t>
            </a:r>
          </a:p>
        </p:txBody>
      </p:sp>
      <p:pic>
        <p:nvPicPr>
          <p:cNvPr id="6" name="images pour PPT bxlenv2015 4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7354093"/>
            <a:ext cx="12192000" cy="55880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16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cheutb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5175" cy="91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762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IMG_55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"/>
            <a:ext cx="12195175" cy="913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6620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_fleuriste_cca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18" y="-251742"/>
            <a:ext cx="12889432" cy="96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827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MG_11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914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17120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keyenbempt aug07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160"/>
            <a:ext cx="12576185" cy="943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1050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keyenbempt aug07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914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3035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4412</TotalTime>
  <Words>560</Words>
  <Application>Microsoft Office PowerPoint</Application>
  <PresentationFormat>Aangepast</PresentationFormat>
  <Paragraphs>134</Paragraphs>
  <Slides>36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4" baseType="lpstr">
      <vt:lpstr>Arial</vt:lpstr>
      <vt:lpstr>Arial Bold</vt:lpstr>
      <vt:lpstr>Calibri</vt:lpstr>
      <vt:lpstr>Gill Sans</vt:lpstr>
      <vt:lpstr>Helvetica Light</vt:lpstr>
      <vt:lpstr>Verdana</vt:lpstr>
      <vt:lpstr>Wingdings 3</vt:lpstr>
      <vt:lpstr>Thème Office</vt:lpstr>
      <vt:lpstr>Towards an action plan for bees and wild pollinators</vt:lpstr>
      <vt:lpstr>BEES in the city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Urban Green spaces</vt:lpstr>
      <vt:lpstr>Fragmentation</vt:lpstr>
      <vt:lpstr>FLORA &amp; FAUNA UNEXPECTED RICHNESS</vt:lpstr>
      <vt:lpstr>Diversity</vt:lpstr>
      <vt:lpstr>Diversity</vt:lpstr>
      <vt:lpstr>Keystone</vt:lpstr>
      <vt:lpstr>Keystone</vt:lpstr>
      <vt:lpstr>Pesticides</vt:lpstr>
      <vt:lpstr>Pesticides </vt:lpstr>
      <vt:lpstr>Into the wild(ish)</vt:lpstr>
      <vt:lpstr>Into the wild(ish)</vt:lpstr>
      <vt:lpstr>Into the wild(ish)</vt:lpstr>
      <vt:lpstr>Into the wild(ish)</vt:lpstr>
      <vt:lpstr>Into the wild(ish)</vt:lpstr>
      <vt:lpstr>Pesticides  &gt;&lt; Pollinators</vt:lpstr>
      <vt:lpstr>Agriculture</vt:lpstr>
      <vt:lpstr>PowerPoint-presentatie</vt:lpstr>
      <vt:lpstr>Agriculture</vt:lpstr>
      <vt:lpstr>Nature</vt:lpstr>
      <vt:lpstr>PowerPoint-presentatie</vt:lpstr>
      <vt:lpstr>Nature</vt:lpstr>
      <vt:lpstr>Keystone</vt:lpstr>
      <vt:lpstr>Towards an action plan</vt:lpstr>
      <vt:lpstr>PowerPoint-presentatie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Économiser l’énergie</dc:title>
  <dc:creator>Cat</dc:creator>
  <cp:lastModifiedBy>Marc Peeters</cp:lastModifiedBy>
  <cp:revision>188</cp:revision>
  <dcterms:created xsi:type="dcterms:W3CDTF">2015-01-20T15:12:15Z</dcterms:created>
  <dcterms:modified xsi:type="dcterms:W3CDTF">2017-05-12T19:37:00Z</dcterms:modified>
</cp:coreProperties>
</file>